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98" r:id="rId2"/>
    <p:sldId id="399" r:id="rId3"/>
    <p:sldId id="395" r:id="rId4"/>
    <p:sldId id="397" r:id="rId5"/>
    <p:sldId id="375" r:id="rId6"/>
    <p:sldId id="376" r:id="rId7"/>
    <p:sldId id="377" r:id="rId8"/>
    <p:sldId id="391" r:id="rId9"/>
    <p:sldId id="392" r:id="rId10"/>
    <p:sldId id="379" r:id="rId11"/>
    <p:sldId id="380" r:id="rId12"/>
    <p:sldId id="387" r:id="rId13"/>
    <p:sldId id="389" r:id="rId14"/>
    <p:sldId id="390" r:id="rId15"/>
    <p:sldId id="352" r:id="rId16"/>
  </p:sldIdLst>
  <p:sldSz cx="9144000" cy="6858000" type="screen4x3"/>
  <p:notesSz cx="6950075" cy="9236075"/>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E29"/>
    <a:srgbClr val="305DC0"/>
    <a:srgbClr val="910E29"/>
    <a:srgbClr val="D4FF75"/>
    <a:srgbClr val="FFB7B7"/>
    <a:srgbClr val="7D8414"/>
    <a:srgbClr val="8EEFFC"/>
    <a:srgbClr val="04839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815" autoAdjust="0"/>
    <p:restoredTop sz="93993" autoAdjust="0"/>
  </p:normalViewPr>
  <p:slideViewPr>
    <p:cSldViewPr>
      <p:cViewPr>
        <p:scale>
          <a:sx n="100" d="100"/>
          <a:sy n="100" d="100"/>
        </p:scale>
        <p:origin x="-1224" y="-1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32" y="-84"/>
      </p:cViewPr>
      <p:guideLst>
        <p:guide orient="horz" pos="29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ChangeArrowheads="1"/>
          </p:cNvSpPr>
          <p:nvPr>
            <p:ph type="ftr" sz="quarter" idx="2"/>
          </p:nvPr>
        </p:nvSpPr>
        <p:spPr bwMode="auto">
          <a:xfrm>
            <a:off x="0" y="8774113"/>
            <a:ext cx="3011488" cy="461962"/>
          </a:xfrm>
          <a:prstGeom prst="rect">
            <a:avLst/>
          </a:prstGeom>
          <a:noFill/>
          <a:ln w="9525">
            <a:noFill/>
            <a:miter lim="800000"/>
            <a:headEnd/>
            <a:tailEnd/>
          </a:ln>
          <a:effectLst/>
        </p:spPr>
        <p:txBody>
          <a:bodyPr vert="horz" wrap="square" lIns="92156" tIns="46078" rIns="92156" bIns="46078" numCol="1" anchor="b" anchorCtr="0" compatLnSpc="1">
            <a:prstTxWarp prst="textNoShape">
              <a:avLst/>
            </a:prstTxWarp>
          </a:bodyPr>
          <a:lstStyle>
            <a:lvl1pPr defTabSz="921278">
              <a:defRPr sz="1200">
                <a:latin typeface="Times New Roman" pitchFamily="18" charset="0"/>
              </a:defRPr>
            </a:lvl1pPr>
          </a:lstStyle>
          <a:p>
            <a:pPr>
              <a:defRPr/>
            </a:pPr>
            <a:r>
              <a:rPr lang="en-US"/>
              <a:t>Miami/443676</a:t>
            </a:r>
          </a:p>
        </p:txBody>
      </p:sp>
      <p:sp>
        <p:nvSpPr>
          <p:cNvPr id="8197" name="Rectangle 5"/>
          <p:cNvSpPr>
            <a:spLocks noGrp="1" noChangeArrowheads="1"/>
          </p:cNvSpPr>
          <p:nvPr>
            <p:ph type="sldNum" sz="quarter" idx="3"/>
          </p:nvPr>
        </p:nvSpPr>
        <p:spPr bwMode="auto">
          <a:xfrm>
            <a:off x="3938588" y="8774113"/>
            <a:ext cx="3011487" cy="461962"/>
          </a:xfrm>
          <a:prstGeom prst="rect">
            <a:avLst/>
          </a:prstGeom>
          <a:noFill/>
          <a:ln w="9525">
            <a:noFill/>
            <a:miter lim="800000"/>
            <a:headEnd/>
            <a:tailEnd/>
          </a:ln>
          <a:effectLst/>
        </p:spPr>
        <p:txBody>
          <a:bodyPr vert="horz" wrap="square" lIns="92156" tIns="46078" rIns="92156" bIns="46078" numCol="1" anchor="b" anchorCtr="0" compatLnSpc="1">
            <a:prstTxWarp prst="textNoShape">
              <a:avLst/>
            </a:prstTxWarp>
          </a:bodyPr>
          <a:lstStyle>
            <a:lvl1pPr algn="r" defTabSz="921278">
              <a:defRPr sz="1200">
                <a:latin typeface="Times New Roman" pitchFamily="18" charset="0"/>
              </a:defRPr>
            </a:lvl1pPr>
          </a:lstStyle>
          <a:p>
            <a:pPr>
              <a:defRPr/>
            </a:pPr>
            <a:fld id="{AFD884D8-C5B3-424D-83E7-0BF761644AAE}" type="slidenum">
              <a:rPr lang="en-US"/>
              <a:pPr>
                <a:defRPr/>
              </a:pPr>
              <a:t>‹#›</a:t>
            </a:fld>
            <a:endParaRPr lang="en-US" dirty="0"/>
          </a:p>
        </p:txBody>
      </p:sp>
      <p:sp>
        <p:nvSpPr>
          <p:cNvPr id="50180" name="Text Box 6"/>
          <p:cNvSpPr txBox="1">
            <a:spLocks noChangeArrowheads="1"/>
          </p:cNvSpPr>
          <p:nvPr/>
        </p:nvSpPr>
        <p:spPr bwMode="auto">
          <a:xfrm>
            <a:off x="593725" y="46038"/>
            <a:ext cx="5945188"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6" tIns="46078" rIns="92156" bIns="46078">
            <a:spAutoFit/>
          </a:bodyPr>
          <a:lstStyle>
            <a:lvl1pPr defTabSz="927100" eaLnBrk="0" hangingPunct="0">
              <a:defRPr sz="2400">
                <a:solidFill>
                  <a:schemeClr val="tx1"/>
                </a:solidFill>
                <a:latin typeface="Arial" pitchFamily="34" charset="0"/>
              </a:defRPr>
            </a:lvl1pPr>
            <a:lvl2pPr marL="742950" indent="-285750" defTabSz="927100" eaLnBrk="0" hangingPunct="0">
              <a:defRPr sz="2400">
                <a:solidFill>
                  <a:schemeClr val="tx1"/>
                </a:solidFill>
                <a:latin typeface="Arial" pitchFamily="34" charset="0"/>
              </a:defRPr>
            </a:lvl2pPr>
            <a:lvl3pPr marL="1143000" indent="-228600" defTabSz="927100" eaLnBrk="0" hangingPunct="0">
              <a:defRPr sz="2400">
                <a:solidFill>
                  <a:schemeClr val="tx1"/>
                </a:solidFill>
                <a:latin typeface="Arial" pitchFamily="34" charset="0"/>
              </a:defRPr>
            </a:lvl3pPr>
            <a:lvl4pPr marL="1600200" indent="-228600" defTabSz="927100" eaLnBrk="0" hangingPunct="0">
              <a:defRPr sz="2400">
                <a:solidFill>
                  <a:schemeClr val="tx1"/>
                </a:solidFill>
                <a:latin typeface="Arial" pitchFamily="34" charset="0"/>
              </a:defRPr>
            </a:lvl4pPr>
            <a:lvl5pPr marL="2057400" indent="-228600" defTabSz="927100" eaLnBrk="0" hangingPunct="0">
              <a:defRPr sz="2400">
                <a:solidFill>
                  <a:schemeClr val="tx1"/>
                </a:solidFill>
                <a:latin typeface="Arial" pitchFamily="34" charset="0"/>
              </a:defRPr>
            </a:lvl5pPr>
            <a:lvl6pPr marL="2514600" indent="-228600" defTabSz="927100" eaLnBrk="0" fontAlgn="base" hangingPunct="0">
              <a:spcBef>
                <a:spcPct val="0"/>
              </a:spcBef>
              <a:spcAft>
                <a:spcPct val="0"/>
              </a:spcAft>
              <a:defRPr sz="2400">
                <a:solidFill>
                  <a:schemeClr val="tx1"/>
                </a:solidFill>
                <a:latin typeface="Arial" pitchFamily="34" charset="0"/>
              </a:defRPr>
            </a:lvl6pPr>
            <a:lvl7pPr marL="2971800" indent="-228600" defTabSz="927100" eaLnBrk="0" fontAlgn="base" hangingPunct="0">
              <a:spcBef>
                <a:spcPct val="0"/>
              </a:spcBef>
              <a:spcAft>
                <a:spcPct val="0"/>
              </a:spcAft>
              <a:defRPr sz="2400">
                <a:solidFill>
                  <a:schemeClr val="tx1"/>
                </a:solidFill>
                <a:latin typeface="Arial" pitchFamily="34" charset="0"/>
              </a:defRPr>
            </a:lvl7pPr>
            <a:lvl8pPr marL="3429000" indent="-228600" defTabSz="927100" eaLnBrk="0" fontAlgn="base" hangingPunct="0">
              <a:spcBef>
                <a:spcPct val="0"/>
              </a:spcBef>
              <a:spcAft>
                <a:spcPct val="0"/>
              </a:spcAft>
              <a:defRPr sz="2400">
                <a:solidFill>
                  <a:schemeClr val="tx1"/>
                </a:solidFill>
                <a:latin typeface="Arial" pitchFamily="34" charset="0"/>
              </a:defRPr>
            </a:lvl8pPr>
            <a:lvl9pPr marL="3886200" indent="-228600" defTabSz="927100" eaLnBrk="0" fontAlgn="base" hangingPunct="0">
              <a:spcBef>
                <a:spcPct val="0"/>
              </a:spcBef>
              <a:spcAft>
                <a:spcPct val="0"/>
              </a:spcAft>
              <a:defRPr sz="2400">
                <a:solidFill>
                  <a:schemeClr val="tx1"/>
                </a:solidFill>
                <a:latin typeface="Arial" pitchFamily="34" charset="0"/>
              </a:defRPr>
            </a:lvl9pPr>
          </a:lstStyle>
          <a:p>
            <a:pPr algn="ctr" eaLnBrk="1" hangingPunct="1">
              <a:spcBef>
                <a:spcPts val="0"/>
              </a:spcBef>
              <a:defRPr/>
            </a:pPr>
            <a:r>
              <a:rPr lang="en-US" sz="1200" b="1" dirty="0">
                <a:solidFill>
                  <a:srgbClr val="000000"/>
                </a:solidFill>
              </a:rPr>
              <a:t>THE INAUGURAL STEP USA </a:t>
            </a:r>
            <a:r>
              <a:rPr lang="en-US" sz="1200" b="1" dirty="0" smtClean="0">
                <a:solidFill>
                  <a:srgbClr val="000000"/>
                </a:solidFill>
              </a:rPr>
              <a:t>CONFERENCE</a:t>
            </a:r>
          </a:p>
          <a:p>
            <a:pPr algn="ctr" eaLnBrk="1" hangingPunct="1">
              <a:spcBef>
                <a:spcPts val="0"/>
              </a:spcBef>
              <a:defRPr/>
            </a:pPr>
            <a:r>
              <a:rPr lang="en-US" sz="1200" b="1" i="1" dirty="0">
                <a:solidFill>
                  <a:srgbClr val="060606"/>
                </a:solidFill>
              </a:rPr>
              <a:t>Tax Efficient Structuring of U.S. Real Estate</a:t>
            </a:r>
          </a:p>
          <a:p>
            <a:pPr algn="ctr" eaLnBrk="1" hangingPunct="1">
              <a:spcBef>
                <a:spcPts val="0"/>
              </a:spcBef>
              <a:defRPr/>
            </a:pPr>
            <a:r>
              <a:rPr lang="en-US" sz="1200" b="1" i="1" dirty="0">
                <a:solidFill>
                  <a:srgbClr val="060606"/>
                </a:solidFill>
              </a:rPr>
              <a:t>Investments by non-U.S. </a:t>
            </a:r>
            <a:r>
              <a:rPr lang="en-US" sz="1200" b="1" i="1" dirty="0" smtClean="0">
                <a:solidFill>
                  <a:srgbClr val="060606"/>
                </a:solidFill>
              </a:rPr>
              <a:t>Persons</a:t>
            </a:r>
          </a:p>
          <a:p>
            <a:pPr algn="ctr" eaLnBrk="1" hangingPunct="1">
              <a:spcBef>
                <a:spcPts val="0"/>
              </a:spcBef>
              <a:defRPr/>
            </a:pPr>
            <a:r>
              <a:rPr lang="en-US" sz="1000" b="1" dirty="0" smtClean="0">
                <a:solidFill>
                  <a:srgbClr val="000000"/>
                </a:solidFill>
                <a:ea typeface="Calibri" pitchFamily="34" charset="0"/>
                <a:cs typeface="Times New Roman" pitchFamily="18" charset="0"/>
              </a:rPr>
              <a:t>June 5, 2015</a:t>
            </a:r>
            <a:endParaRPr lang="en-US" sz="1200" b="1" dirty="0">
              <a:solidFill>
                <a:srgbClr val="000000"/>
              </a:solidFill>
            </a:endParaRPr>
          </a:p>
        </p:txBody>
      </p:sp>
    </p:spTree>
    <p:extLst>
      <p:ext uri="{BB962C8B-B14F-4D97-AF65-F5344CB8AC3E}">
        <p14:creationId xmlns:p14="http://schemas.microsoft.com/office/powerpoint/2010/main" val="4092009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156" tIns="46078" rIns="92156" bIns="46078" numCol="1" anchor="t" anchorCtr="0" compatLnSpc="1">
            <a:prstTxWarp prst="textNoShape">
              <a:avLst/>
            </a:prstTxWarp>
          </a:bodyPr>
          <a:lstStyle>
            <a:lvl1pPr defTabSz="921278">
              <a:defRPr sz="1200">
                <a:latin typeface="Times New Roman" pitchFamily="18" charset="0"/>
              </a:defRPr>
            </a:lvl1pPr>
          </a:lstStyle>
          <a:p>
            <a:pPr>
              <a:defRPr/>
            </a:pPr>
            <a:endParaRPr lang="en-US"/>
          </a:p>
        </p:txBody>
      </p:sp>
      <p:sp>
        <p:nvSpPr>
          <p:cNvPr id="10243" name="Rectangle 3"/>
          <p:cNvSpPr>
            <a:spLocks noGrp="1" noChangeArrowheads="1"/>
          </p:cNvSpPr>
          <p:nvPr>
            <p:ph type="dt" idx="1"/>
          </p:nvPr>
        </p:nvSpPr>
        <p:spPr bwMode="auto">
          <a:xfrm>
            <a:off x="3938588" y="0"/>
            <a:ext cx="3011487" cy="461963"/>
          </a:xfrm>
          <a:prstGeom prst="rect">
            <a:avLst/>
          </a:prstGeom>
          <a:noFill/>
          <a:ln w="9525">
            <a:noFill/>
            <a:miter lim="800000"/>
            <a:headEnd/>
            <a:tailEnd/>
          </a:ln>
          <a:effectLst/>
        </p:spPr>
        <p:txBody>
          <a:bodyPr vert="horz" wrap="square" lIns="92156" tIns="46078" rIns="92156" bIns="46078" numCol="1" anchor="t" anchorCtr="0" compatLnSpc="1">
            <a:prstTxWarp prst="textNoShape">
              <a:avLst/>
            </a:prstTxWarp>
          </a:bodyPr>
          <a:lstStyle>
            <a:lvl1pPr algn="r" defTabSz="921278">
              <a:defRPr sz="120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925513" y="4387850"/>
            <a:ext cx="5099050" cy="4156075"/>
          </a:xfrm>
          <a:prstGeom prst="rect">
            <a:avLst/>
          </a:prstGeom>
          <a:noFill/>
          <a:ln w="9525">
            <a:noFill/>
            <a:miter lim="800000"/>
            <a:headEnd/>
            <a:tailEnd/>
          </a:ln>
          <a:effectLst/>
        </p:spPr>
        <p:txBody>
          <a:bodyPr vert="horz" wrap="square" lIns="92156" tIns="46078" rIns="92156" bIns="460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774113"/>
            <a:ext cx="3011488" cy="461962"/>
          </a:xfrm>
          <a:prstGeom prst="rect">
            <a:avLst/>
          </a:prstGeom>
          <a:noFill/>
          <a:ln w="9525">
            <a:noFill/>
            <a:miter lim="800000"/>
            <a:headEnd/>
            <a:tailEnd/>
          </a:ln>
          <a:effectLst/>
        </p:spPr>
        <p:txBody>
          <a:bodyPr vert="horz" wrap="square" lIns="92156" tIns="46078" rIns="92156" bIns="46078" numCol="1" anchor="b" anchorCtr="0" compatLnSpc="1">
            <a:prstTxWarp prst="textNoShape">
              <a:avLst/>
            </a:prstTxWarp>
          </a:bodyPr>
          <a:lstStyle>
            <a:lvl1pPr defTabSz="921278">
              <a:defRPr sz="1200">
                <a:latin typeface="Times New Roman" pitchFamily="18" charset="0"/>
              </a:defRPr>
            </a:lvl1pPr>
          </a:lstStyle>
          <a:p>
            <a:pPr>
              <a:defRPr/>
            </a:pPr>
            <a:endParaRPr lang="en-US"/>
          </a:p>
        </p:txBody>
      </p:sp>
      <p:sp>
        <p:nvSpPr>
          <p:cNvPr id="10247" name="Rectangle 7"/>
          <p:cNvSpPr>
            <a:spLocks noGrp="1" noChangeArrowheads="1"/>
          </p:cNvSpPr>
          <p:nvPr>
            <p:ph type="sldNum" sz="quarter" idx="5"/>
          </p:nvPr>
        </p:nvSpPr>
        <p:spPr bwMode="auto">
          <a:xfrm>
            <a:off x="3938588" y="8774113"/>
            <a:ext cx="3011487" cy="461962"/>
          </a:xfrm>
          <a:prstGeom prst="rect">
            <a:avLst/>
          </a:prstGeom>
          <a:noFill/>
          <a:ln w="9525">
            <a:noFill/>
            <a:miter lim="800000"/>
            <a:headEnd/>
            <a:tailEnd/>
          </a:ln>
          <a:effectLst/>
        </p:spPr>
        <p:txBody>
          <a:bodyPr vert="horz" wrap="square" lIns="92156" tIns="46078" rIns="92156" bIns="46078" numCol="1" anchor="b" anchorCtr="0" compatLnSpc="1">
            <a:prstTxWarp prst="textNoShape">
              <a:avLst/>
            </a:prstTxWarp>
          </a:bodyPr>
          <a:lstStyle>
            <a:lvl1pPr algn="r" defTabSz="921278">
              <a:defRPr sz="1200">
                <a:latin typeface="Times New Roman" pitchFamily="18" charset="0"/>
              </a:defRPr>
            </a:lvl1pPr>
          </a:lstStyle>
          <a:p>
            <a:pPr>
              <a:defRPr/>
            </a:pPr>
            <a:fld id="{DFB3D7D4-2FE0-4D5D-9D70-AD5D43B022F2}" type="slidenum">
              <a:rPr lang="en-US"/>
              <a:pPr>
                <a:defRPr/>
              </a:pPr>
              <a:t>‹#›</a:t>
            </a:fld>
            <a:endParaRPr lang="en-US" dirty="0"/>
          </a:p>
        </p:txBody>
      </p:sp>
    </p:spTree>
    <p:extLst>
      <p:ext uri="{BB962C8B-B14F-4D97-AF65-F5344CB8AC3E}">
        <p14:creationId xmlns:p14="http://schemas.microsoft.com/office/powerpoint/2010/main" val="906072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sz="1200">
                <a:solidFill>
                  <a:schemeClr val="tx1"/>
                </a:solidFill>
                <a:latin typeface="Times New Roman" pitchFamily="18" charset="0"/>
              </a:defRPr>
            </a:lvl1pPr>
            <a:lvl2pPr marL="742950" indent="-285750" defTabSz="919163" eaLnBrk="0" hangingPunct="0">
              <a:spcBef>
                <a:spcPct val="30000"/>
              </a:spcBef>
              <a:defRPr sz="1200">
                <a:solidFill>
                  <a:schemeClr val="tx1"/>
                </a:solidFill>
                <a:latin typeface="Times New Roman" pitchFamily="18" charset="0"/>
              </a:defRPr>
            </a:lvl2pPr>
            <a:lvl3pPr marL="1143000" indent="-228600" defTabSz="919163" eaLnBrk="0" hangingPunct="0">
              <a:spcBef>
                <a:spcPct val="30000"/>
              </a:spcBef>
              <a:defRPr sz="1200">
                <a:solidFill>
                  <a:schemeClr val="tx1"/>
                </a:solidFill>
                <a:latin typeface="Times New Roman" pitchFamily="18" charset="0"/>
              </a:defRPr>
            </a:lvl3pPr>
            <a:lvl4pPr marL="1600200" indent="-228600" defTabSz="919163" eaLnBrk="0" hangingPunct="0">
              <a:spcBef>
                <a:spcPct val="30000"/>
              </a:spcBef>
              <a:defRPr sz="1200">
                <a:solidFill>
                  <a:schemeClr val="tx1"/>
                </a:solidFill>
                <a:latin typeface="Times New Roman" pitchFamily="18" charset="0"/>
              </a:defRPr>
            </a:lvl4pPr>
            <a:lvl5pPr marL="2057400" indent="-228600" defTabSz="919163" eaLnBrk="0" hangingPunct="0">
              <a:spcBef>
                <a:spcPct val="30000"/>
              </a:spcBef>
              <a:defRPr sz="1200">
                <a:solidFill>
                  <a:schemeClr val="tx1"/>
                </a:solidFill>
                <a:latin typeface="Times New Roman" pitchFamily="18" charset="0"/>
              </a:defRPr>
            </a:lvl5pPr>
            <a:lvl6pPr marL="2514600" indent="-228600" defTabSz="919163" eaLnBrk="0" fontAlgn="base" hangingPunct="0">
              <a:spcBef>
                <a:spcPct val="30000"/>
              </a:spcBef>
              <a:spcAft>
                <a:spcPct val="0"/>
              </a:spcAft>
              <a:defRPr sz="1200">
                <a:solidFill>
                  <a:schemeClr val="tx1"/>
                </a:solidFill>
                <a:latin typeface="Times New Roman" pitchFamily="18" charset="0"/>
              </a:defRPr>
            </a:lvl6pPr>
            <a:lvl7pPr marL="2971800" indent="-228600" defTabSz="919163" eaLnBrk="0" fontAlgn="base" hangingPunct="0">
              <a:spcBef>
                <a:spcPct val="30000"/>
              </a:spcBef>
              <a:spcAft>
                <a:spcPct val="0"/>
              </a:spcAft>
              <a:defRPr sz="1200">
                <a:solidFill>
                  <a:schemeClr val="tx1"/>
                </a:solidFill>
                <a:latin typeface="Times New Roman" pitchFamily="18" charset="0"/>
              </a:defRPr>
            </a:lvl7pPr>
            <a:lvl8pPr marL="3429000" indent="-228600" defTabSz="919163" eaLnBrk="0" fontAlgn="base" hangingPunct="0">
              <a:spcBef>
                <a:spcPct val="30000"/>
              </a:spcBef>
              <a:spcAft>
                <a:spcPct val="0"/>
              </a:spcAft>
              <a:defRPr sz="1200">
                <a:solidFill>
                  <a:schemeClr val="tx1"/>
                </a:solidFill>
                <a:latin typeface="Times New Roman" pitchFamily="18" charset="0"/>
              </a:defRPr>
            </a:lvl8pPr>
            <a:lvl9pPr marL="3886200" indent="-228600" defTabSz="919163"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E03AFFE9-C74C-4B9F-BCF7-40B4DA4DF06A}" type="slidenum">
              <a:rPr lang="en-US" altLang="en-US" smtClean="0"/>
              <a:pPr eaLnBrk="1" hangingPunct="1">
                <a:spcBef>
                  <a:spcPct val="0"/>
                </a:spcBef>
              </a:pPr>
              <a:t>1</a:t>
            </a:fld>
            <a:endParaRPr lang="en-US" altLang="en-US" smtClean="0"/>
          </a:p>
        </p:txBody>
      </p:sp>
      <p:sp>
        <p:nvSpPr>
          <p:cNvPr id="15363" name="Rectangle 2"/>
          <p:cNvSpPr>
            <a:spLocks noGrp="1" noRot="1" noChangeAspect="1" noChangeArrowheads="1" noTextEdit="1"/>
          </p:cNvSpPr>
          <p:nvPr>
            <p:ph type="sldImg"/>
          </p:nvPr>
        </p:nvSpPr>
        <p:spPr>
          <a:xfrm>
            <a:off x="1023938" y="692150"/>
            <a:ext cx="4618037" cy="3463925"/>
          </a:xfrm>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8CEB7193-5D1E-4F5F-A1E8-B82681AB1519}" type="slidenum">
              <a:rPr lang="en-GB" altLang="en-US" smtClean="0"/>
              <a:pPr eaLnBrk="1" hangingPunct="1">
                <a:spcBef>
                  <a:spcPct val="0"/>
                </a:spcBef>
              </a:pPr>
              <a:t>12</a:t>
            </a:fld>
            <a:endParaRPr lang="en-GB" altLang="en-US" smtClean="0"/>
          </a:p>
        </p:txBody>
      </p:sp>
      <p:sp>
        <p:nvSpPr>
          <p:cNvPr id="21507" name="Slide Image Placeholder 1"/>
          <p:cNvSpPr>
            <a:spLocks noGrp="1" noRot="1" noChangeAspect="1" noTextEdit="1"/>
          </p:cNvSpPr>
          <p:nvPr>
            <p:ph type="sldImg"/>
          </p:nvPr>
        </p:nvSpPr>
        <p:spPr>
          <a:ln/>
        </p:spPr>
      </p:sp>
      <p:sp>
        <p:nvSpPr>
          <p:cNvPr id="2150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1509" name="Slide Number Placeholder 3"/>
          <p:cNvSpPr txBox="1">
            <a:spLocks noGrp="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88D96069-3D9E-442F-82ED-E4E9816AA169}" type="slidenum">
              <a:rPr lang="en-GB" altLang="en-US"/>
              <a:pPr algn="r" eaLnBrk="1" hangingPunct="1">
                <a:spcBef>
                  <a:spcPct val="0"/>
                </a:spcBef>
              </a:pPr>
              <a:t>12</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en-US" smtClean="0"/>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sz="2400">
                <a:solidFill>
                  <a:schemeClr val="tx1"/>
                </a:solidFill>
                <a:latin typeface="Arial" charset="0"/>
              </a:defRPr>
            </a:lvl1pPr>
            <a:lvl2pPr marL="742950" indent="-285750" defTabSz="920750" eaLnBrk="0" hangingPunct="0">
              <a:defRPr sz="2400">
                <a:solidFill>
                  <a:schemeClr val="tx1"/>
                </a:solidFill>
                <a:latin typeface="Arial" charset="0"/>
              </a:defRPr>
            </a:lvl2pPr>
            <a:lvl3pPr marL="1143000" indent="-228600" defTabSz="920750" eaLnBrk="0" hangingPunct="0">
              <a:defRPr sz="2400">
                <a:solidFill>
                  <a:schemeClr val="tx1"/>
                </a:solidFill>
                <a:latin typeface="Arial" charset="0"/>
              </a:defRPr>
            </a:lvl3pPr>
            <a:lvl4pPr marL="1600200" indent="-228600" defTabSz="920750" eaLnBrk="0" hangingPunct="0">
              <a:defRPr sz="2400">
                <a:solidFill>
                  <a:schemeClr val="tx1"/>
                </a:solidFill>
                <a:latin typeface="Arial" charset="0"/>
              </a:defRPr>
            </a:lvl4pPr>
            <a:lvl5pPr marL="2057400" indent="-228600" defTabSz="920750" eaLnBrk="0" hangingPunct="0">
              <a:defRPr sz="2400">
                <a:solidFill>
                  <a:schemeClr val="tx1"/>
                </a:solidFill>
                <a:latin typeface="Arial" charset="0"/>
              </a:defRPr>
            </a:lvl5pPr>
            <a:lvl6pPr marL="2514600" indent="-228600" defTabSz="920750" eaLnBrk="0" fontAlgn="base" hangingPunct="0">
              <a:spcBef>
                <a:spcPct val="0"/>
              </a:spcBef>
              <a:spcAft>
                <a:spcPct val="0"/>
              </a:spcAft>
              <a:defRPr sz="2400">
                <a:solidFill>
                  <a:schemeClr val="tx1"/>
                </a:solidFill>
                <a:latin typeface="Arial" charset="0"/>
              </a:defRPr>
            </a:lvl6pPr>
            <a:lvl7pPr marL="2971800" indent="-228600" defTabSz="920750" eaLnBrk="0" fontAlgn="base" hangingPunct="0">
              <a:spcBef>
                <a:spcPct val="0"/>
              </a:spcBef>
              <a:spcAft>
                <a:spcPct val="0"/>
              </a:spcAft>
              <a:defRPr sz="2400">
                <a:solidFill>
                  <a:schemeClr val="tx1"/>
                </a:solidFill>
                <a:latin typeface="Arial" charset="0"/>
              </a:defRPr>
            </a:lvl7pPr>
            <a:lvl8pPr marL="3429000" indent="-228600" defTabSz="920750" eaLnBrk="0" fontAlgn="base" hangingPunct="0">
              <a:spcBef>
                <a:spcPct val="0"/>
              </a:spcBef>
              <a:spcAft>
                <a:spcPct val="0"/>
              </a:spcAft>
              <a:defRPr sz="2400">
                <a:solidFill>
                  <a:schemeClr val="tx1"/>
                </a:solidFill>
                <a:latin typeface="Arial" charset="0"/>
              </a:defRPr>
            </a:lvl8pPr>
            <a:lvl9pPr marL="3886200" indent="-228600" defTabSz="920750" eaLnBrk="0" fontAlgn="base" hangingPunct="0">
              <a:spcBef>
                <a:spcPct val="0"/>
              </a:spcBef>
              <a:spcAft>
                <a:spcPct val="0"/>
              </a:spcAft>
              <a:defRPr sz="2400">
                <a:solidFill>
                  <a:schemeClr val="tx1"/>
                </a:solidFill>
                <a:latin typeface="Arial" charset="0"/>
              </a:defRPr>
            </a:lvl9pPr>
          </a:lstStyle>
          <a:p>
            <a:pPr eaLnBrk="1" hangingPunct="1"/>
            <a:fld id="{5395AAFA-BFC3-4DEF-9B89-D1A51948A3AB}" type="slidenum">
              <a:rPr lang="en-AU" altLang="en-US" sz="1200" smtClean="0">
                <a:latin typeface="Times New Roman" pitchFamily="18" charset="0"/>
              </a:rPr>
              <a:pPr eaLnBrk="1" hangingPunct="1"/>
              <a:t>13</a:t>
            </a:fld>
            <a:endParaRPr lang="en-AU" altLang="en-US" sz="120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9163" eaLnBrk="0" hangingPunct="0">
              <a:spcBef>
                <a:spcPct val="30000"/>
              </a:spcBef>
              <a:defRPr sz="1200">
                <a:solidFill>
                  <a:schemeClr val="tx1"/>
                </a:solidFill>
                <a:latin typeface="Times New Roman" pitchFamily="18" charset="0"/>
              </a:defRPr>
            </a:lvl1pPr>
            <a:lvl2pPr marL="742950" indent="-285750" defTabSz="919163" eaLnBrk="0" hangingPunct="0">
              <a:spcBef>
                <a:spcPct val="30000"/>
              </a:spcBef>
              <a:defRPr sz="1200">
                <a:solidFill>
                  <a:schemeClr val="tx1"/>
                </a:solidFill>
                <a:latin typeface="Times New Roman" pitchFamily="18" charset="0"/>
              </a:defRPr>
            </a:lvl2pPr>
            <a:lvl3pPr marL="1143000" indent="-228600" defTabSz="919163" eaLnBrk="0" hangingPunct="0">
              <a:spcBef>
                <a:spcPct val="30000"/>
              </a:spcBef>
              <a:defRPr sz="1200">
                <a:solidFill>
                  <a:schemeClr val="tx1"/>
                </a:solidFill>
                <a:latin typeface="Times New Roman" pitchFamily="18" charset="0"/>
              </a:defRPr>
            </a:lvl3pPr>
            <a:lvl4pPr marL="1600200" indent="-228600" defTabSz="919163" eaLnBrk="0" hangingPunct="0">
              <a:spcBef>
                <a:spcPct val="30000"/>
              </a:spcBef>
              <a:defRPr sz="1200">
                <a:solidFill>
                  <a:schemeClr val="tx1"/>
                </a:solidFill>
                <a:latin typeface="Times New Roman" pitchFamily="18" charset="0"/>
              </a:defRPr>
            </a:lvl4pPr>
            <a:lvl5pPr marL="2057400" indent="-228600" defTabSz="919163" eaLnBrk="0" hangingPunct="0">
              <a:spcBef>
                <a:spcPct val="30000"/>
              </a:spcBef>
              <a:defRPr sz="1200">
                <a:solidFill>
                  <a:schemeClr val="tx1"/>
                </a:solidFill>
                <a:latin typeface="Times New Roman" pitchFamily="18" charset="0"/>
              </a:defRPr>
            </a:lvl5pPr>
            <a:lvl6pPr marL="2514600" indent="-228600" defTabSz="919163" eaLnBrk="0" fontAlgn="base" hangingPunct="0">
              <a:spcBef>
                <a:spcPct val="30000"/>
              </a:spcBef>
              <a:spcAft>
                <a:spcPct val="0"/>
              </a:spcAft>
              <a:defRPr sz="1200">
                <a:solidFill>
                  <a:schemeClr val="tx1"/>
                </a:solidFill>
                <a:latin typeface="Times New Roman" pitchFamily="18" charset="0"/>
              </a:defRPr>
            </a:lvl6pPr>
            <a:lvl7pPr marL="2971800" indent="-228600" defTabSz="919163" eaLnBrk="0" fontAlgn="base" hangingPunct="0">
              <a:spcBef>
                <a:spcPct val="30000"/>
              </a:spcBef>
              <a:spcAft>
                <a:spcPct val="0"/>
              </a:spcAft>
              <a:defRPr sz="1200">
                <a:solidFill>
                  <a:schemeClr val="tx1"/>
                </a:solidFill>
                <a:latin typeface="Times New Roman" pitchFamily="18" charset="0"/>
              </a:defRPr>
            </a:lvl7pPr>
            <a:lvl8pPr marL="3429000" indent="-228600" defTabSz="919163" eaLnBrk="0" fontAlgn="base" hangingPunct="0">
              <a:spcBef>
                <a:spcPct val="30000"/>
              </a:spcBef>
              <a:spcAft>
                <a:spcPct val="0"/>
              </a:spcAft>
              <a:defRPr sz="1200">
                <a:solidFill>
                  <a:schemeClr val="tx1"/>
                </a:solidFill>
                <a:latin typeface="Times New Roman" pitchFamily="18" charset="0"/>
              </a:defRPr>
            </a:lvl8pPr>
            <a:lvl9pPr marL="3886200" indent="-228600" defTabSz="919163"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AB82401-F5D0-441E-B2DA-5E32CEA2957D}" type="slidenum">
              <a:rPr lang="en-US" altLang="en-US" smtClean="0"/>
              <a:pPr eaLnBrk="1" hangingPunct="1">
                <a:spcBef>
                  <a:spcPct val="0"/>
                </a:spcBef>
              </a:pPr>
              <a:t>15</a:t>
            </a:fld>
            <a:endParaRPr lang="en-US" altLang="en-US" smtClean="0"/>
          </a:p>
        </p:txBody>
      </p:sp>
      <p:sp>
        <p:nvSpPr>
          <p:cNvPr id="23555" name="Slide Image Placeholder 1"/>
          <p:cNvSpPr>
            <a:spLocks noGrp="1" noRot="1" noChangeAspect="1" noTextEdit="1"/>
          </p:cNvSpPr>
          <p:nvPr>
            <p:ph type="sldImg"/>
          </p:nvPr>
        </p:nvSpPr>
        <p:spPr>
          <a:ln/>
        </p:spPr>
      </p:sp>
      <p:sp>
        <p:nvSpPr>
          <p:cNvPr id="2355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40" tIns="46071" rIns="92140" bIns="46071"/>
          <a:lstStyle/>
          <a:p>
            <a:pPr eaLnBrk="1" hangingPunct="1"/>
            <a:endParaRPr lang="en-US" altLang="en-US" smtClean="0"/>
          </a:p>
        </p:txBody>
      </p:sp>
      <p:sp>
        <p:nvSpPr>
          <p:cNvPr id="23557" name="Slide Number Placeholder 3"/>
          <p:cNvSpPr txBox="1">
            <a:spLocks noGrp="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40" tIns="46071" rIns="92140" bIns="46071" anchor="b"/>
          <a:lstStyle>
            <a:lvl1pPr defTabSz="927100" eaLnBrk="0" hangingPunct="0">
              <a:spcBef>
                <a:spcPct val="30000"/>
              </a:spcBef>
              <a:defRPr sz="1200">
                <a:solidFill>
                  <a:schemeClr val="tx1"/>
                </a:solidFill>
                <a:latin typeface="Times New Roman" pitchFamily="18" charset="0"/>
              </a:defRPr>
            </a:lvl1pPr>
            <a:lvl2pPr marL="742950" indent="-285750" defTabSz="927100" eaLnBrk="0" hangingPunct="0">
              <a:spcBef>
                <a:spcPct val="30000"/>
              </a:spcBef>
              <a:defRPr sz="1200">
                <a:solidFill>
                  <a:schemeClr val="tx1"/>
                </a:solidFill>
                <a:latin typeface="Times New Roman" pitchFamily="18" charset="0"/>
              </a:defRPr>
            </a:lvl2pPr>
            <a:lvl3pPr marL="1143000" indent="-228600" defTabSz="927100" eaLnBrk="0" hangingPunct="0">
              <a:spcBef>
                <a:spcPct val="30000"/>
              </a:spcBef>
              <a:defRPr sz="1200">
                <a:solidFill>
                  <a:schemeClr val="tx1"/>
                </a:solidFill>
                <a:latin typeface="Times New Roman" pitchFamily="18" charset="0"/>
              </a:defRPr>
            </a:lvl3pPr>
            <a:lvl4pPr marL="1600200" indent="-228600" defTabSz="927100" eaLnBrk="0" hangingPunct="0">
              <a:spcBef>
                <a:spcPct val="30000"/>
              </a:spcBef>
              <a:defRPr sz="1200">
                <a:solidFill>
                  <a:schemeClr val="tx1"/>
                </a:solidFill>
                <a:latin typeface="Times New Roman" pitchFamily="18" charset="0"/>
              </a:defRPr>
            </a:lvl4pPr>
            <a:lvl5pPr marL="2057400" indent="-228600" defTabSz="927100" eaLnBrk="0" hangingPunct="0">
              <a:spcBef>
                <a:spcPct val="30000"/>
              </a:spcBef>
              <a:defRPr sz="1200">
                <a:solidFill>
                  <a:schemeClr val="tx1"/>
                </a:solidFill>
                <a:latin typeface="Times New Roman" pitchFamily="18" charset="0"/>
              </a:defRPr>
            </a:lvl5pPr>
            <a:lvl6pPr marL="2514600" indent="-228600" defTabSz="927100" eaLnBrk="0" fontAlgn="base" hangingPunct="0">
              <a:spcBef>
                <a:spcPct val="30000"/>
              </a:spcBef>
              <a:spcAft>
                <a:spcPct val="0"/>
              </a:spcAft>
              <a:defRPr sz="1200">
                <a:solidFill>
                  <a:schemeClr val="tx1"/>
                </a:solidFill>
                <a:latin typeface="Times New Roman" pitchFamily="18" charset="0"/>
              </a:defRPr>
            </a:lvl6pPr>
            <a:lvl7pPr marL="2971800" indent="-228600" defTabSz="927100" eaLnBrk="0" fontAlgn="base" hangingPunct="0">
              <a:spcBef>
                <a:spcPct val="30000"/>
              </a:spcBef>
              <a:spcAft>
                <a:spcPct val="0"/>
              </a:spcAft>
              <a:defRPr sz="1200">
                <a:solidFill>
                  <a:schemeClr val="tx1"/>
                </a:solidFill>
                <a:latin typeface="Times New Roman" pitchFamily="18" charset="0"/>
              </a:defRPr>
            </a:lvl7pPr>
            <a:lvl8pPr marL="3429000" indent="-228600" defTabSz="927100" eaLnBrk="0" fontAlgn="base" hangingPunct="0">
              <a:spcBef>
                <a:spcPct val="30000"/>
              </a:spcBef>
              <a:spcAft>
                <a:spcPct val="0"/>
              </a:spcAft>
              <a:defRPr sz="1200">
                <a:solidFill>
                  <a:schemeClr val="tx1"/>
                </a:solidFill>
                <a:latin typeface="Times New Roman" pitchFamily="18" charset="0"/>
              </a:defRPr>
            </a:lvl8pPr>
            <a:lvl9pPr marL="3886200" indent="-228600" defTabSz="9271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C0CC248D-5188-4365-82AB-D80F2E861EF5}" type="slidenum">
              <a:rPr lang="en-GB" altLang="en-US"/>
              <a:pPr algn="r" eaLnBrk="1" hangingPunct="1">
                <a:spcBef>
                  <a:spcPct val="0"/>
                </a:spcBef>
              </a:pPr>
              <a:t>15</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ea typeface="ＭＳ Ｐゴシック" pitchFamily="34" charset="-128"/>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51444" indent="-289017" eaLnBrk="0" hangingPunct="0">
              <a:spcBef>
                <a:spcPct val="30000"/>
              </a:spcBef>
              <a:defRPr sz="1200">
                <a:solidFill>
                  <a:schemeClr val="tx1"/>
                </a:solidFill>
                <a:latin typeface="Arial" charset="0"/>
                <a:ea typeface="ＭＳ Ｐゴシック" pitchFamily="34" charset="-128"/>
              </a:defRPr>
            </a:lvl2pPr>
            <a:lvl3pPr marL="1156068" indent="-231214" eaLnBrk="0" hangingPunct="0">
              <a:spcBef>
                <a:spcPct val="30000"/>
              </a:spcBef>
              <a:defRPr sz="1200">
                <a:solidFill>
                  <a:schemeClr val="tx1"/>
                </a:solidFill>
                <a:latin typeface="Arial" charset="0"/>
                <a:ea typeface="ＭＳ Ｐゴシック" pitchFamily="34" charset="-128"/>
              </a:defRPr>
            </a:lvl3pPr>
            <a:lvl4pPr marL="1618495" indent="-231214" eaLnBrk="0" hangingPunct="0">
              <a:spcBef>
                <a:spcPct val="30000"/>
              </a:spcBef>
              <a:defRPr sz="1200">
                <a:solidFill>
                  <a:schemeClr val="tx1"/>
                </a:solidFill>
                <a:latin typeface="Arial" charset="0"/>
                <a:ea typeface="ＭＳ Ｐゴシック" pitchFamily="34" charset="-128"/>
              </a:defRPr>
            </a:lvl4pPr>
            <a:lvl5pPr marL="2080923" indent="-231214" eaLnBrk="0" hangingPunct="0">
              <a:spcBef>
                <a:spcPct val="30000"/>
              </a:spcBef>
              <a:defRPr sz="1200">
                <a:solidFill>
                  <a:schemeClr val="tx1"/>
                </a:solidFill>
                <a:latin typeface="Arial" charset="0"/>
                <a:ea typeface="ＭＳ Ｐゴシック" pitchFamily="34" charset="-128"/>
              </a:defRPr>
            </a:lvl5pPr>
            <a:lvl6pPr marL="2543350" indent="-231214" eaLnBrk="0" fontAlgn="base" hangingPunct="0">
              <a:spcBef>
                <a:spcPct val="30000"/>
              </a:spcBef>
              <a:spcAft>
                <a:spcPct val="0"/>
              </a:spcAft>
              <a:defRPr sz="1200">
                <a:solidFill>
                  <a:schemeClr val="tx1"/>
                </a:solidFill>
                <a:latin typeface="Arial" charset="0"/>
                <a:ea typeface="ＭＳ Ｐゴシック" pitchFamily="34" charset="-128"/>
              </a:defRPr>
            </a:lvl6pPr>
            <a:lvl7pPr marL="3005778" indent="-231214" eaLnBrk="0" fontAlgn="base" hangingPunct="0">
              <a:spcBef>
                <a:spcPct val="30000"/>
              </a:spcBef>
              <a:spcAft>
                <a:spcPct val="0"/>
              </a:spcAft>
              <a:defRPr sz="1200">
                <a:solidFill>
                  <a:schemeClr val="tx1"/>
                </a:solidFill>
                <a:latin typeface="Arial" charset="0"/>
                <a:ea typeface="ＭＳ Ｐゴシック" pitchFamily="34" charset="-128"/>
              </a:defRPr>
            </a:lvl7pPr>
            <a:lvl8pPr marL="3468205" indent="-231214" eaLnBrk="0" fontAlgn="base" hangingPunct="0">
              <a:spcBef>
                <a:spcPct val="30000"/>
              </a:spcBef>
              <a:spcAft>
                <a:spcPct val="0"/>
              </a:spcAft>
              <a:defRPr sz="1200">
                <a:solidFill>
                  <a:schemeClr val="tx1"/>
                </a:solidFill>
                <a:latin typeface="Arial" charset="0"/>
                <a:ea typeface="ＭＳ Ｐゴシック" pitchFamily="34" charset="-128"/>
              </a:defRPr>
            </a:lvl8pPr>
            <a:lvl9pPr marL="3930632" indent="-231214" eaLnBrk="0" fontAlgn="base" hangingPunct="0">
              <a:spcBef>
                <a:spcPct val="30000"/>
              </a:spcBef>
              <a:spcAft>
                <a:spcPct val="0"/>
              </a:spcAft>
              <a:defRPr sz="1200">
                <a:solidFill>
                  <a:schemeClr val="tx1"/>
                </a:solidFill>
                <a:latin typeface="Arial" charset="0"/>
                <a:ea typeface="ＭＳ Ｐゴシック" pitchFamily="34" charset="-128"/>
              </a:defRPr>
            </a:lvl9pPr>
          </a:lstStyle>
          <a:p>
            <a:pPr>
              <a:spcBef>
                <a:spcPct val="0"/>
              </a:spcBef>
            </a:pPr>
            <a:fld id="{D0F351E5-309E-4D8A-990B-08FE981E7930}" type="slidenum">
              <a:rPr lang="en-US" altLang="en-US" smtClean="0"/>
              <a:pPr>
                <a:spcBef>
                  <a:spcPct val="0"/>
                </a:spcBef>
              </a:pPr>
              <a:t>4</a:t>
            </a:fld>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8D69DDA-9FEC-4D32-A5FD-59030744F1BB}" type="slidenum">
              <a:rPr lang="en-GB" altLang="en-US" smtClean="0"/>
              <a:pPr eaLnBrk="1" hangingPunct="1">
                <a:spcBef>
                  <a:spcPct val="0"/>
                </a:spcBef>
              </a:pPr>
              <a:t>5</a:t>
            </a:fld>
            <a:endParaRPr lang="en-GB" altLang="en-US" smtClean="0"/>
          </a:p>
        </p:txBody>
      </p:sp>
      <p:sp>
        <p:nvSpPr>
          <p:cNvPr id="16387" name="Rectangle 7"/>
          <p:cNvSpPr txBox="1">
            <a:spLocks noGrp="1" noChangeArrowheads="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DE638764-19FC-4088-8A8B-0FCC4267E0FC}" type="slidenum">
              <a:rPr lang="en-GB" altLang="en-US"/>
              <a:pPr algn="r" eaLnBrk="1" hangingPunct="1">
                <a:spcBef>
                  <a:spcPct val="0"/>
                </a:spcBef>
              </a:pPr>
              <a:t>5</a:t>
            </a:fld>
            <a:endParaRPr lang="en-GB" alt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0B93FCB9-1D7E-4E12-B9AD-307914F09669}" type="slidenum">
              <a:rPr lang="en-GB" altLang="en-US" smtClean="0"/>
              <a:pPr eaLnBrk="1" hangingPunct="1">
                <a:spcBef>
                  <a:spcPct val="0"/>
                </a:spcBef>
              </a:pPr>
              <a:t>6</a:t>
            </a:fld>
            <a:endParaRPr lang="en-GB" altLang="en-US" smtClean="0"/>
          </a:p>
        </p:txBody>
      </p:sp>
      <p:sp>
        <p:nvSpPr>
          <p:cNvPr id="17411" name="Rectangle 7"/>
          <p:cNvSpPr txBox="1">
            <a:spLocks noGrp="1" noChangeArrowheads="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E2B15C49-A44F-41C9-B9B8-AB7FBD1B0A52}" type="slidenum">
              <a:rPr lang="en-GB" altLang="en-US"/>
              <a:pPr algn="r" eaLnBrk="1" hangingPunct="1">
                <a:spcBef>
                  <a:spcPct val="0"/>
                </a:spcBef>
              </a:pPr>
              <a:t>6</a:t>
            </a:fld>
            <a:endParaRPr lang="en-GB" altLang="en-US"/>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682747E-0F49-499A-AE27-A4266AEBF575}" type="slidenum">
              <a:rPr lang="en-GB" altLang="en-US" smtClean="0"/>
              <a:pPr eaLnBrk="1" hangingPunct="1">
                <a:spcBef>
                  <a:spcPct val="0"/>
                </a:spcBef>
              </a:pPr>
              <a:t>7</a:t>
            </a:fld>
            <a:endParaRPr lang="en-GB" altLang="en-US" smtClean="0"/>
          </a:p>
        </p:txBody>
      </p:sp>
      <p:sp>
        <p:nvSpPr>
          <p:cNvPr id="18435" name="Slide Image Placeholder 1"/>
          <p:cNvSpPr>
            <a:spLocks noGrp="1" noRot="1" noChangeAspect="1" noTextEdit="1"/>
          </p:cNvSpPr>
          <p:nvPr>
            <p:ph type="sldImg"/>
          </p:nvPr>
        </p:nvSpPr>
        <p:spPr>
          <a:ln/>
        </p:spPr>
      </p:sp>
      <p:sp>
        <p:nvSpPr>
          <p:cNvPr id="1843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8437" name="Slide Number Placeholder 3"/>
          <p:cNvSpPr txBox="1">
            <a:spLocks noGrp="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B824CA6F-F46C-4633-B487-A2B4F46F0143}" type="slidenum">
              <a:rPr lang="en-GB" altLang="en-US"/>
              <a:pPr algn="r" eaLnBrk="1" hangingPunct="1">
                <a:spcBef>
                  <a:spcPct val="0"/>
                </a:spcBef>
              </a:pPr>
              <a:t>7</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5BAFD5B6-36AD-48C5-867C-C5940AE28F53}" type="slidenum">
              <a:rPr lang="en-AU" smtClean="0"/>
              <a:pPr/>
              <a:t>8</a:t>
            </a:fld>
            <a:endParaRPr lang="en-AU" dirty="0"/>
          </a:p>
        </p:txBody>
      </p:sp>
    </p:spTree>
    <p:extLst>
      <p:ext uri="{BB962C8B-B14F-4D97-AF65-F5344CB8AC3E}">
        <p14:creationId xmlns:p14="http://schemas.microsoft.com/office/powerpoint/2010/main" val="2394655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sz="quarter" idx="10"/>
          </p:nvPr>
        </p:nvSpPr>
        <p:spPr/>
        <p:txBody>
          <a:bodyPr/>
          <a:lstStyle/>
          <a:p>
            <a:fld id="{5BAFD5B6-36AD-48C5-867C-C5940AE28F53}" type="slidenum">
              <a:rPr lang="en-AU" smtClean="0"/>
              <a:pPr/>
              <a:t>9</a:t>
            </a:fld>
            <a:endParaRPr lang="en-AU" dirty="0"/>
          </a:p>
        </p:txBody>
      </p:sp>
    </p:spTree>
    <p:extLst>
      <p:ext uri="{BB962C8B-B14F-4D97-AF65-F5344CB8AC3E}">
        <p14:creationId xmlns:p14="http://schemas.microsoft.com/office/powerpoint/2010/main" val="239465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F39DDAB-3528-44F5-93DC-52BC6CB232F1}" type="slidenum">
              <a:rPr lang="en-GB" altLang="en-US" smtClean="0"/>
              <a:pPr eaLnBrk="1" hangingPunct="1">
                <a:spcBef>
                  <a:spcPct val="0"/>
                </a:spcBef>
              </a:pPr>
              <a:t>10</a:t>
            </a:fld>
            <a:endParaRPr lang="en-GB" altLang="en-US" smtClean="0"/>
          </a:p>
        </p:txBody>
      </p:sp>
      <p:sp>
        <p:nvSpPr>
          <p:cNvPr id="19459" name="Slide Image Placeholder 1"/>
          <p:cNvSpPr>
            <a:spLocks noGrp="1" noRot="1" noChangeAspect="1" noTextEdit="1"/>
          </p:cNvSpPr>
          <p:nvPr>
            <p:ph type="sldImg"/>
          </p:nvPr>
        </p:nvSpPr>
        <p:spPr>
          <a:ln/>
        </p:spPr>
      </p:sp>
      <p:sp>
        <p:nvSpPr>
          <p:cNvPr id="194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9461" name="Slide Number Placeholder 3"/>
          <p:cNvSpPr txBox="1">
            <a:spLocks noGrp="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4F975124-F9EE-43BF-B934-46B50A5F3114}" type="slidenum">
              <a:rPr lang="en-GB" altLang="en-US"/>
              <a:pPr algn="r" eaLnBrk="1" hangingPunct="1">
                <a:spcBef>
                  <a:spcPct val="0"/>
                </a:spcBef>
              </a:pPr>
              <a:t>10</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spcBef>
                <a:spcPct val="30000"/>
              </a:spcBef>
              <a:defRPr sz="1200">
                <a:solidFill>
                  <a:schemeClr val="tx1"/>
                </a:solidFill>
                <a:latin typeface="Times New Roman" pitchFamily="18" charset="0"/>
              </a:defRPr>
            </a:lvl1pPr>
            <a:lvl2pPr marL="742950" indent="-285750" defTabSz="920750" eaLnBrk="0" hangingPunct="0">
              <a:spcBef>
                <a:spcPct val="30000"/>
              </a:spcBef>
              <a:defRPr sz="1200">
                <a:solidFill>
                  <a:schemeClr val="tx1"/>
                </a:solidFill>
                <a:latin typeface="Times New Roman" pitchFamily="18" charset="0"/>
              </a:defRPr>
            </a:lvl2pPr>
            <a:lvl3pPr marL="1143000" indent="-228600" defTabSz="920750" eaLnBrk="0" hangingPunct="0">
              <a:spcBef>
                <a:spcPct val="30000"/>
              </a:spcBef>
              <a:defRPr sz="1200">
                <a:solidFill>
                  <a:schemeClr val="tx1"/>
                </a:solidFill>
                <a:latin typeface="Times New Roman" pitchFamily="18" charset="0"/>
              </a:defRPr>
            </a:lvl3pPr>
            <a:lvl4pPr marL="1600200" indent="-228600" defTabSz="920750" eaLnBrk="0" hangingPunct="0">
              <a:spcBef>
                <a:spcPct val="30000"/>
              </a:spcBef>
              <a:defRPr sz="1200">
                <a:solidFill>
                  <a:schemeClr val="tx1"/>
                </a:solidFill>
                <a:latin typeface="Times New Roman" pitchFamily="18" charset="0"/>
              </a:defRPr>
            </a:lvl4pPr>
            <a:lvl5pPr marL="2057400" indent="-228600" defTabSz="920750" eaLnBrk="0" hangingPunct="0">
              <a:spcBef>
                <a:spcPct val="30000"/>
              </a:spcBef>
              <a:defRPr sz="1200">
                <a:solidFill>
                  <a:schemeClr val="tx1"/>
                </a:solidFill>
                <a:latin typeface="Times New Roman" pitchFamily="18" charset="0"/>
              </a:defRPr>
            </a:lvl5pPr>
            <a:lvl6pPr marL="2514600" indent="-228600" defTabSz="920750" eaLnBrk="0" fontAlgn="base" hangingPunct="0">
              <a:spcBef>
                <a:spcPct val="30000"/>
              </a:spcBef>
              <a:spcAft>
                <a:spcPct val="0"/>
              </a:spcAft>
              <a:defRPr sz="1200">
                <a:solidFill>
                  <a:schemeClr val="tx1"/>
                </a:solidFill>
                <a:latin typeface="Times New Roman" pitchFamily="18" charset="0"/>
              </a:defRPr>
            </a:lvl6pPr>
            <a:lvl7pPr marL="2971800" indent="-228600" defTabSz="920750" eaLnBrk="0" fontAlgn="base" hangingPunct="0">
              <a:spcBef>
                <a:spcPct val="30000"/>
              </a:spcBef>
              <a:spcAft>
                <a:spcPct val="0"/>
              </a:spcAft>
              <a:defRPr sz="1200">
                <a:solidFill>
                  <a:schemeClr val="tx1"/>
                </a:solidFill>
                <a:latin typeface="Times New Roman" pitchFamily="18" charset="0"/>
              </a:defRPr>
            </a:lvl7pPr>
            <a:lvl8pPr marL="3429000" indent="-228600" defTabSz="920750" eaLnBrk="0" fontAlgn="base" hangingPunct="0">
              <a:spcBef>
                <a:spcPct val="30000"/>
              </a:spcBef>
              <a:spcAft>
                <a:spcPct val="0"/>
              </a:spcAft>
              <a:defRPr sz="1200">
                <a:solidFill>
                  <a:schemeClr val="tx1"/>
                </a:solidFill>
                <a:latin typeface="Times New Roman" pitchFamily="18" charset="0"/>
              </a:defRPr>
            </a:lvl8pPr>
            <a:lvl9pPr marL="3886200" indent="-228600" defTabSz="92075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5F1DFB1D-4009-4D6D-91BA-A4E1B333D137}" type="slidenum">
              <a:rPr lang="en-GB" altLang="en-US" smtClean="0"/>
              <a:pPr eaLnBrk="1" hangingPunct="1">
                <a:spcBef>
                  <a:spcPct val="0"/>
                </a:spcBef>
              </a:pPr>
              <a:t>11</a:t>
            </a:fld>
            <a:endParaRPr lang="en-GB" altLang="en-US" smtClean="0"/>
          </a:p>
        </p:txBody>
      </p:sp>
      <p:sp>
        <p:nvSpPr>
          <p:cNvPr id="20483" name="Slide Image Placeholder 1"/>
          <p:cNvSpPr>
            <a:spLocks noGrp="1" noRot="1" noChangeAspect="1" noTextEdit="1"/>
          </p:cNvSpPr>
          <p:nvPr>
            <p:ph type="sldImg"/>
          </p:nvPr>
        </p:nvSpPr>
        <p:spPr>
          <a:ln/>
        </p:spPr>
      </p:sp>
      <p:sp>
        <p:nvSpPr>
          <p:cNvPr id="2048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0485" name="Slide Number Placeholder 3"/>
          <p:cNvSpPr txBox="1">
            <a:spLocks noGrp="1"/>
          </p:cNvSpPr>
          <p:nvPr/>
        </p:nvSpPr>
        <p:spPr bwMode="auto">
          <a:xfrm>
            <a:off x="3938588" y="8774113"/>
            <a:ext cx="30114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57" tIns="46079" rIns="92157" bIns="46079" anchor="b"/>
          <a:lstStyle>
            <a:lvl1pPr defTabSz="939800" eaLnBrk="0" hangingPunct="0">
              <a:spcBef>
                <a:spcPct val="30000"/>
              </a:spcBef>
              <a:defRPr sz="1200">
                <a:solidFill>
                  <a:schemeClr val="tx1"/>
                </a:solidFill>
                <a:latin typeface="Times New Roman" pitchFamily="18" charset="0"/>
              </a:defRPr>
            </a:lvl1pPr>
            <a:lvl2pPr marL="742950" indent="-285750" defTabSz="939800" eaLnBrk="0" hangingPunct="0">
              <a:spcBef>
                <a:spcPct val="30000"/>
              </a:spcBef>
              <a:defRPr sz="1200">
                <a:solidFill>
                  <a:schemeClr val="tx1"/>
                </a:solidFill>
                <a:latin typeface="Times New Roman" pitchFamily="18" charset="0"/>
              </a:defRPr>
            </a:lvl2pPr>
            <a:lvl3pPr marL="1143000" indent="-228600" defTabSz="939800" eaLnBrk="0" hangingPunct="0">
              <a:spcBef>
                <a:spcPct val="30000"/>
              </a:spcBef>
              <a:defRPr sz="1200">
                <a:solidFill>
                  <a:schemeClr val="tx1"/>
                </a:solidFill>
                <a:latin typeface="Times New Roman" pitchFamily="18" charset="0"/>
              </a:defRPr>
            </a:lvl3pPr>
            <a:lvl4pPr marL="1600200" indent="-228600" defTabSz="939800" eaLnBrk="0" hangingPunct="0">
              <a:spcBef>
                <a:spcPct val="30000"/>
              </a:spcBef>
              <a:defRPr sz="1200">
                <a:solidFill>
                  <a:schemeClr val="tx1"/>
                </a:solidFill>
                <a:latin typeface="Times New Roman" pitchFamily="18" charset="0"/>
              </a:defRPr>
            </a:lvl4pPr>
            <a:lvl5pPr marL="2057400" indent="-228600" defTabSz="939800" eaLnBrk="0" hangingPunct="0">
              <a:spcBef>
                <a:spcPct val="30000"/>
              </a:spcBef>
              <a:defRPr sz="1200">
                <a:solidFill>
                  <a:schemeClr val="tx1"/>
                </a:solidFill>
                <a:latin typeface="Times New Roman" pitchFamily="18" charset="0"/>
              </a:defRPr>
            </a:lvl5pPr>
            <a:lvl6pPr marL="2514600" indent="-228600" defTabSz="939800" eaLnBrk="0" fontAlgn="base" hangingPunct="0">
              <a:spcBef>
                <a:spcPct val="30000"/>
              </a:spcBef>
              <a:spcAft>
                <a:spcPct val="0"/>
              </a:spcAft>
              <a:defRPr sz="1200">
                <a:solidFill>
                  <a:schemeClr val="tx1"/>
                </a:solidFill>
                <a:latin typeface="Times New Roman" pitchFamily="18" charset="0"/>
              </a:defRPr>
            </a:lvl6pPr>
            <a:lvl7pPr marL="2971800" indent="-228600" defTabSz="939800" eaLnBrk="0" fontAlgn="base" hangingPunct="0">
              <a:spcBef>
                <a:spcPct val="30000"/>
              </a:spcBef>
              <a:spcAft>
                <a:spcPct val="0"/>
              </a:spcAft>
              <a:defRPr sz="1200">
                <a:solidFill>
                  <a:schemeClr val="tx1"/>
                </a:solidFill>
                <a:latin typeface="Times New Roman" pitchFamily="18" charset="0"/>
              </a:defRPr>
            </a:lvl7pPr>
            <a:lvl8pPr marL="3429000" indent="-228600" defTabSz="939800" eaLnBrk="0" fontAlgn="base" hangingPunct="0">
              <a:spcBef>
                <a:spcPct val="30000"/>
              </a:spcBef>
              <a:spcAft>
                <a:spcPct val="0"/>
              </a:spcAft>
              <a:defRPr sz="1200">
                <a:solidFill>
                  <a:schemeClr val="tx1"/>
                </a:solidFill>
                <a:latin typeface="Times New Roman" pitchFamily="18" charset="0"/>
              </a:defRPr>
            </a:lvl8pPr>
            <a:lvl9pPr marL="3886200" indent="-228600" defTabSz="9398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ED65E74-CD15-44A3-AC66-60D41646D095}" type="slidenum">
              <a:rPr lang="en-GB" altLang="en-US"/>
              <a:pPr algn="r" eaLnBrk="1" hangingPunct="1">
                <a:spcBef>
                  <a:spcPct val="0"/>
                </a:spcBef>
              </a:pPr>
              <a:t>11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blackWhite">
      <p:bgPr>
        <a:solidFill>
          <a:schemeClr val="bg1"/>
        </a:solidFill>
        <a:effectLst/>
      </p:bgPr>
    </p:bg>
    <p:spTree>
      <p:nvGrpSpPr>
        <p:cNvPr id="1" name=""/>
        <p:cNvGrpSpPr/>
        <p:nvPr/>
      </p:nvGrpSpPr>
      <p:grpSpPr>
        <a:xfrm>
          <a:off x="0" y="0"/>
          <a:ext cx="0" cy="0"/>
          <a:chOff x="0" y="0"/>
          <a:chExt cx="0" cy="0"/>
        </a:xfrm>
      </p:grpSpPr>
      <p:pic>
        <p:nvPicPr>
          <p:cNvPr id="3" name="Picture 31" descr="NEW VIP SLIDE"/>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p:nvSpPr>
        <p:spPr bwMode="auto">
          <a:xfrm>
            <a:off x="573088" y="6075363"/>
            <a:ext cx="7961312"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lnSpc>
                <a:spcPct val="90000"/>
              </a:lnSpc>
              <a:buClr>
                <a:schemeClr val="tx2"/>
              </a:buClr>
              <a:defRPr/>
            </a:pPr>
            <a:r>
              <a:rPr lang="en-US" altLang="en-US" sz="1000" dirty="0" smtClean="0">
                <a:solidFill>
                  <a:srgbClr val="404143"/>
                </a:solidFill>
                <a:ea typeface="ＭＳ Ｐゴシック" pitchFamily="34" charset="-128"/>
              </a:rPr>
              <a:t>Baker &amp; McKenzie International is a Swiss Verein with member law firms around the world. In accordance with the common terminology used in professional service organizations, reference to a “partner” means a person who is a partner, or equivalent, in such a law firm. Similarly, reference to an “office” means an office of any such law firm.</a:t>
            </a:r>
          </a:p>
        </p:txBody>
      </p:sp>
      <p:sp>
        <p:nvSpPr>
          <p:cNvPr id="5" name="BMDisclaimer"/>
          <p:cNvSpPr txBox="1">
            <a:spLocks noChangeArrowheads="1"/>
          </p:cNvSpPr>
          <p:nvPr userDrawn="1"/>
        </p:nvSpPr>
        <p:spPr bwMode="auto">
          <a:xfrm>
            <a:off x="80963" y="6705600"/>
            <a:ext cx="7920037"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spcAft>
                <a:spcPts val="600"/>
              </a:spcAft>
              <a:defRPr/>
            </a:pPr>
            <a:r>
              <a:rPr lang="en-AU" sz="800" smtClean="0">
                <a:solidFill>
                  <a:srgbClr val="404143"/>
                </a:solidFill>
              </a:rPr>
              <a:t>© 2016 </a:t>
            </a:r>
            <a:r>
              <a:rPr lang="en-AU" sz="800" dirty="0" smtClean="0">
                <a:solidFill>
                  <a:srgbClr val="404143"/>
                </a:solidFill>
              </a:rPr>
              <a:t>Baker &amp; McKenzie LLP</a:t>
            </a:r>
          </a:p>
        </p:txBody>
      </p:sp>
      <p:sp>
        <p:nvSpPr>
          <p:cNvPr id="6" name="BMDisclaimer"/>
          <p:cNvSpPr txBox="1">
            <a:spLocks noChangeArrowheads="1"/>
          </p:cNvSpPr>
          <p:nvPr userDrawn="1"/>
        </p:nvSpPr>
        <p:spPr bwMode="auto">
          <a:xfrm>
            <a:off x="7315200" y="6705600"/>
            <a:ext cx="174783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r" eaLnBrk="1" hangingPunct="1">
              <a:spcAft>
                <a:spcPts val="600"/>
              </a:spcAft>
              <a:defRPr/>
            </a:pPr>
            <a:r>
              <a:rPr lang="en-AU" sz="800" smtClean="0">
                <a:solidFill>
                  <a:srgbClr val="404143"/>
                </a:solidFill>
              </a:rPr>
              <a:t>Miami-463097</a:t>
            </a:r>
            <a:endParaRPr lang="en-AU" sz="800" dirty="0" smtClean="0">
              <a:solidFill>
                <a:srgbClr val="404143"/>
              </a:solidFill>
            </a:endParaRPr>
          </a:p>
        </p:txBody>
      </p:sp>
      <p:sp>
        <p:nvSpPr>
          <p:cNvPr id="2050" name="Rectangle 2"/>
          <p:cNvSpPr>
            <a:spLocks noGrp="1" noChangeArrowheads="1"/>
          </p:cNvSpPr>
          <p:nvPr>
            <p:ph type="ctrTitle"/>
          </p:nvPr>
        </p:nvSpPr>
        <p:spPr>
          <a:xfrm>
            <a:off x="584200" y="3505200"/>
            <a:ext cx="7943850" cy="914400"/>
          </a:xfrm>
        </p:spPr>
        <p:txBody>
          <a:bodyPr/>
          <a:lstStyle>
            <a:lvl1pPr>
              <a:defRPr sz="3600">
                <a:solidFill>
                  <a:srgbClr val="404143"/>
                </a:solidFill>
              </a:defRPr>
            </a:lvl1pPr>
          </a:lstStyle>
          <a:p>
            <a:r>
              <a:rPr lang="en-US" smtClean="0"/>
              <a:t>Click to edit Master title style</a:t>
            </a:r>
            <a:endParaRPr lang="en-US"/>
          </a:p>
        </p:txBody>
      </p:sp>
    </p:spTree>
    <p:extLst>
      <p:ext uri="{BB962C8B-B14F-4D97-AF65-F5344CB8AC3E}">
        <p14:creationId xmlns:p14="http://schemas.microsoft.com/office/powerpoint/2010/main" val="368491704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7872888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5893535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05447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022985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ingle Column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GB" dirty="0"/>
          </a:p>
        </p:txBody>
      </p:sp>
      <p:sp>
        <p:nvSpPr>
          <p:cNvPr id="6" name="Content Placeholder 5"/>
          <p:cNvSpPr>
            <a:spLocks noGrp="1"/>
          </p:cNvSpPr>
          <p:nvPr>
            <p:ph sz="quarter" idx="12"/>
          </p:nvPr>
        </p:nvSpPr>
        <p:spPr>
          <a:xfrm>
            <a:off x="431801" y="1989137"/>
            <a:ext cx="8257714" cy="4319587"/>
          </a:xfrm>
        </p:spPr>
        <p:txBody>
          <a:bodyPr/>
          <a:lstStyle>
            <a:lvl1pPr>
              <a:spcAft>
                <a:spcPts val="600"/>
              </a:spcAft>
              <a:defRPr sz="1800"/>
            </a:lvl1pPr>
            <a:lvl2pPr>
              <a:spcAft>
                <a:spcPts val="600"/>
              </a:spcAft>
              <a:defRPr sz="1800"/>
            </a:lvl2pPr>
            <a:lvl3pPr marL="360000" marR="0" indent="-360000" algn="l" defTabSz="914400" rtl="0" eaLnBrk="1" fontAlgn="base" latinLnBrk="0" hangingPunct="1">
              <a:lnSpc>
                <a:spcPct val="100000"/>
              </a:lnSpc>
              <a:spcBef>
                <a:spcPts val="0"/>
              </a:spcBef>
              <a:spcAft>
                <a:spcPts val="600"/>
              </a:spcAft>
              <a:buClr>
                <a:srgbClr val="A50E29"/>
              </a:buClr>
              <a:buSzTx/>
              <a:buFont typeface="Arial" pitchFamily="34" charset="0"/>
              <a:buChar char="•"/>
              <a:tabLst/>
              <a:defRPr sz="1800"/>
            </a:lvl3pPr>
            <a:lvl4pPr marL="720000" marR="0" indent="-360000" algn="l" defTabSz="914400" rtl="0" eaLnBrk="1" fontAlgn="base" latinLnBrk="0" hangingPunct="1">
              <a:lnSpc>
                <a:spcPct val="100000"/>
              </a:lnSpc>
              <a:spcBef>
                <a:spcPts val="0"/>
              </a:spcBef>
              <a:spcAft>
                <a:spcPts val="600"/>
              </a:spcAft>
              <a:buClr>
                <a:srgbClr val="A50E29"/>
              </a:buClr>
              <a:buSzTx/>
              <a:buFont typeface="Arial" pitchFamily="34" charset="0"/>
              <a:buChar char="•"/>
              <a:tabLst/>
              <a:defRPr sz="1800"/>
            </a:lvl4pPr>
            <a:lvl5pPr marL="360000" marR="0" indent="-360000" algn="l" defTabSz="914400" rtl="0" eaLnBrk="1" fontAlgn="base" latinLnBrk="0" hangingPunct="1">
              <a:lnSpc>
                <a:spcPct val="100000"/>
              </a:lnSpc>
              <a:spcBef>
                <a:spcPts val="0"/>
              </a:spcBef>
              <a:spcAft>
                <a:spcPts val="600"/>
              </a:spcAft>
              <a:buClr>
                <a:srgbClr val="A50E29"/>
              </a:buClr>
              <a:buSzTx/>
              <a:buFont typeface="+mj-lt"/>
              <a:buAutoNum type="arabicPeriod"/>
              <a:tabLst/>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lide Number Placeholder 2"/>
          <p:cNvSpPr>
            <a:spLocks noGrp="1"/>
          </p:cNvSpPr>
          <p:nvPr>
            <p:ph type="sldNum" sz="quarter" idx="13"/>
          </p:nvPr>
        </p:nvSpPr>
        <p:spPr>
          <a:xfrm>
            <a:off x="7848600" y="6477000"/>
            <a:ext cx="677863" cy="179388"/>
          </a:xfrm>
          <a:prstGeom prst="rect">
            <a:avLst/>
          </a:prstGeom>
        </p:spPr>
        <p:txBody>
          <a:bodyPr/>
          <a:lstStyle>
            <a:lvl1pPr>
              <a:defRPr>
                <a:solidFill>
                  <a:srgbClr val="A71930"/>
                </a:solidFill>
              </a:defRPr>
            </a:lvl1pPr>
          </a:lstStyle>
          <a:p>
            <a:pPr>
              <a:defRPr/>
            </a:pPr>
            <a:fld id="{EAD0F42E-993A-4547-82A7-3CE846650219}" type="slidenum">
              <a:rPr lang="en-AU"/>
              <a:pPr>
                <a:defRPr/>
              </a:pPr>
              <a:t>‹#›</a:t>
            </a:fld>
            <a:endParaRPr lang="en-AU" dirty="0"/>
          </a:p>
        </p:txBody>
      </p:sp>
      <p:sp>
        <p:nvSpPr>
          <p:cNvPr id="5" name="Footer Placeholder 3"/>
          <p:cNvSpPr>
            <a:spLocks noGrp="1"/>
          </p:cNvSpPr>
          <p:nvPr>
            <p:ph type="ftr" sz="quarter" idx="14"/>
          </p:nvPr>
        </p:nvSpPr>
        <p:spPr>
          <a:xfrm>
            <a:off x="601663" y="6245225"/>
            <a:ext cx="7199312" cy="180975"/>
          </a:xfrm>
          <a:prstGeom prst="rect">
            <a:avLst/>
          </a:prstGeom>
        </p:spPr>
        <p:txBody>
          <a:bodyPr/>
          <a:lstStyle>
            <a:lvl1pPr>
              <a:defRPr dirty="0">
                <a:solidFill>
                  <a:srgbClr val="A71930"/>
                </a:solidFill>
              </a:defRPr>
            </a:lvl1pPr>
          </a:lstStyle>
          <a:p>
            <a:pPr>
              <a:defRPr/>
            </a:pPr>
            <a:endParaRPr lang="en-CA"/>
          </a:p>
        </p:txBody>
      </p:sp>
    </p:spTree>
    <p:extLst>
      <p:ext uri="{BB962C8B-B14F-4D97-AF65-F5344CB8AC3E}">
        <p14:creationId xmlns:p14="http://schemas.microsoft.com/office/powerpoint/2010/main" val="147709039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7659275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2259492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1" descr="NEW VIP SLID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1588"/>
            <a:ext cx="9142413" cy="685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74675" y="885825"/>
            <a:ext cx="81883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574675" y="2019300"/>
            <a:ext cx="8188325"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BMDisclaimer"/>
          <p:cNvSpPr txBox="1">
            <a:spLocks noChangeArrowheads="1"/>
          </p:cNvSpPr>
          <p:nvPr userDrawn="1"/>
        </p:nvSpPr>
        <p:spPr bwMode="auto">
          <a:xfrm>
            <a:off x="80963" y="6705600"/>
            <a:ext cx="7920037"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spcAft>
                <a:spcPts val="600"/>
              </a:spcAft>
              <a:defRPr/>
            </a:pPr>
            <a:r>
              <a:rPr lang="en-AU" sz="800" smtClean="0">
                <a:solidFill>
                  <a:srgbClr val="404143"/>
                </a:solidFill>
              </a:rPr>
              <a:t>© 2016 </a:t>
            </a:r>
            <a:r>
              <a:rPr lang="en-AU" sz="800" dirty="0" smtClean="0">
                <a:solidFill>
                  <a:srgbClr val="404143"/>
                </a:solidFill>
              </a:rPr>
              <a:t>Baker &amp; McKenzie LLP</a:t>
            </a:r>
          </a:p>
        </p:txBody>
      </p:sp>
      <p:sp>
        <p:nvSpPr>
          <p:cNvPr id="1030" name="BMDisclaimer"/>
          <p:cNvSpPr txBox="1">
            <a:spLocks noChangeArrowheads="1"/>
          </p:cNvSpPr>
          <p:nvPr userDrawn="1"/>
        </p:nvSpPr>
        <p:spPr bwMode="auto">
          <a:xfrm>
            <a:off x="7772400" y="6705600"/>
            <a:ext cx="13716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pitchFamily="34" charset="0"/>
              </a:defRPr>
            </a:lvl1pPr>
            <a:lvl2pPr marL="742950" indent="-285750" eaLnBrk="0" hangingPunct="0">
              <a:defRPr sz="2400">
                <a:solidFill>
                  <a:schemeClr val="tx1"/>
                </a:solidFill>
                <a:latin typeface="Arial" pitchFamily="34" charset="0"/>
              </a:defRPr>
            </a:lvl2pPr>
            <a:lvl3pPr marL="1143000" indent="-228600" eaLnBrk="0" hangingPunct="0">
              <a:defRPr sz="2400">
                <a:solidFill>
                  <a:schemeClr val="tx1"/>
                </a:solidFill>
                <a:latin typeface="Arial" pitchFamily="34" charset="0"/>
              </a:defRPr>
            </a:lvl3pPr>
            <a:lvl4pPr marL="1600200" indent="-228600" eaLnBrk="0" hangingPunct="0">
              <a:defRPr sz="2400">
                <a:solidFill>
                  <a:schemeClr val="tx1"/>
                </a:solidFill>
                <a:latin typeface="Arial" pitchFamily="34" charset="0"/>
              </a:defRPr>
            </a:lvl4pPr>
            <a:lvl5pPr marL="2057400" indent="-228600" eaLnBrk="0" hangingPunct="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eaLnBrk="1" hangingPunct="1">
              <a:spcAft>
                <a:spcPts val="600"/>
              </a:spcAft>
              <a:defRPr/>
            </a:pPr>
            <a:r>
              <a:rPr lang="en-AU" sz="800" smtClean="0">
                <a:solidFill>
                  <a:srgbClr val="404143"/>
                </a:solidFill>
              </a:rPr>
              <a:t>Miami-463097 </a:t>
            </a:r>
            <a:r>
              <a:rPr lang="en-AU" sz="800" dirty="0" smtClean="0">
                <a:solidFill>
                  <a:srgbClr val="404143"/>
                </a:solidFill>
              </a:rPr>
              <a:t>Page </a:t>
            </a:r>
            <a:fld id="{E9142FA1-EC99-45F6-B432-31C896335DBC}" type="slidenum">
              <a:rPr lang="en-AU" sz="800" smtClean="0">
                <a:solidFill>
                  <a:srgbClr val="404143"/>
                </a:solidFill>
              </a:rPr>
              <a:pPr eaLnBrk="1" hangingPunct="1">
                <a:spcAft>
                  <a:spcPts val="600"/>
                </a:spcAft>
                <a:defRPr/>
              </a:pPr>
              <a:t>‹#›</a:t>
            </a:fld>
            <a:endParaRPr lang="en-AU" sz="800" dirty="0" smtClean="0">
              <a:solidFill>
                <a:srgbClr val="404143"/>
              </a:solidFill>
            </a:endParaRPr>
          </a:p>
        </p:txBody>
      </p:sp>
    </p:spTree>
  </p:cSld>
  <p:clrMap bg1="lt1" tx1="dk1" bg2="lt2" tx2="dk2" accent1="accent1" accent2="accent2" accent3="accent3" accent4="accent4" accent5="accent5" accent6="accent6" hlink="hlink" folHlink="folHlink"/>
  <p:sldLayoutIdLst>
    <p:sldLayoutId id="2147484185" r:id="rId1"/>
    <p:sldLayoutId id="2147484179" r:id="rId2"/>
    <p:sldLayoutId id="2147484180" r:id="rId3"/>
    <p:sldLayoutId id="2147484181" r:id="rId4"/>
    <p:sldLayoutId id="2147484182" r:id="rId5"/>
    <p:sldLayoutId id="2147484186" r:id="rId6"/>
    <p:sldLayoutId id="2147484183" r:id="rId7"/>
    <p:sldLayoutId id="2147484184" r:id="rId8"/>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rgbClr val="A50E29"/>
          </a:solidFill>
          <a:latin typeface="+mj-lt"/>
          <a:ea typeface="+mj-ea"/>
          <a:cs typeface="+mj-cs"/>
        </a:defRPr>
      </a:lvl1pPr>
      <a:lvl2pPr algn="l" rtl="0" eaLnBrk="0" fontAlgn="base" hangingPunct="0">
        <a:spcBef>
          <a:spcPct val="0"/>
        </a:spcBef>
        <a:spcAft>
          <a:spcPct val="0"/>
        </a:spcAft>
        <a:defRPr sz="3200">
          <a:solidFill>
            <a:srgbClr val="A50E29"/>
          </a:solidFill>
          <a:latin typeface="Arial" charset="0"/>
        </a:defRPr>
      </a:lvl2pPr>
      <a:lvl3pPr algn="l" rtl="0" eaLnBrk="0" fontAlgn="base" hangingPunct="0">
        <a:spcBef>
          <a:spcPct val="0"/>
        </a:spcBef>
        <a:spcAft>
          <a:spcPct val="0"/>
        </a:spcAft>
        <a:defRPr sz="3200">
          <a:solidFill>
            <a:srgbClr val="A50E29"/>
          </a:solidFill>
          <a:latin typeface="Arial" charset="0"/>
        </a:defRPr>
      </a:lvl3pPr>
      <a:lvl4pPr algn="l" rtl="0" eaLnBrk="0" fontAlgn="base" hangingPunct="0">
        <a:spcBef>
          <a:spcPct val="0"/>
        </a:spcBef>
        <a:spcAft>
          <a:spcPct val="0"/>
        </a:spcAft>
        <a:defRPr sz="3200">
          <a:solidFill>
            <a:srgbClr val="A50E29"/>
          </a:solidFill>
          <a:latin typeface="Arial" charset="0"/>
        </a:defRPr>
      </a:lvl4pPr>
      <a:lvl5pPr algn="l" rtl="0" eaLnBrk="0" fontAlgn="base" hangingPunct="0">
        <a:spcBef>
          <a:spcPct val="0"/>
        </a:spcBef>
        <a:spcAft>
          <a:spcPct val="0"/>
        </a:spcAft>
        <a:defRPr sz="3200">
          <a:solidFill>
            <a:srgbClr val="A50E29"/>
          </a:solidFill>
          <a:latin typeface="Arial" charset="0"/>
        </a:defRPr>
      </a:lvl5pPr>
      <a:lvl6pPr marL="457200" algn="l" rtl="0" fontAlgn="base">
        <a:spcBef>
          <a:spcPct val="0"/>
        </a:spcBef>
        <a:spcAft>
          <a:spcPct val="0"/>
        </a:spcAft>
        <a:defRPr sz="3200">
          <a:solidFill>
            <a:srgbClr val="A50E29"/>
          </a:solidFill>
          <a:latin typeface="Arial" charset="0"/>
        </a:defRPr>
      </a:lvl6pPr>
      <a:lvl7pPr marL="914400" algn="l" rtl="0" fontAlgn="base">
        <a:spcBef>
          <a:spcPct val="0"/>
        </a:spcBef>
        <a:spcAft>
          <a:spcPct val="0"/>
        </a:spcAft>
        <a:defRPr sz="3200">
          <a:solidFill>
            <a:srgbClr val="A50E29"/>
          </a:solidFill>
          <a:latin typeface="Arial" charset="0"/>
        </a:defRPr>
      </a:lvl7pPr>
      <a:lvl8pPr marL="1371600" algn="l" rtl="0" fontAlgn="base">
        <a:spcBef>
          <a:spcPct val="0"/>
        </a:spcBef>
        <a:spcAft>
          <a:spcPct val="0"/>
        </a:spcAft>
        <a:defRPr sz="3200">
          <a:solidFill>
            <a:srgbClr val="A50E29"/>
          </a:solidFill>
          <a:latin typeface="Arial" charset="0"/>
        </a:defRPr>
      </a:lvl8pPr>
      <a:lvl9pPr marL="1828800" algn="l" rtl="0" fontAlgn="base">
        <a:spcBef>
          <a:spcPct val="0"/>
        </a:spcBef>
        <a:spcAft>
          <a:spcPct val="0"/>
        </a:spcAft>
        <a:defRPr sz="3200">
          <a:solidFill>
            <a:srgbClr val="A50E29"/>
          </a:solidFill>
          <a:latin typeface="Arial" charset="0"/>
        </a:defRPr>
      </a:lvl9pPr>
    </p:titleStyle>
    <p:bodyStyle>
      <a:lvl1pPr marL="228600" indent="-228600" algn="l" rtl="0" eaLnBrk="0" fontAlgn="base" hangingPunct="0">
        <a:spcBef>
          <a:spcPct val="25000"/>
        </a:spcBef>
        <a:spcAft>
          <a:spcPct val="0"/>
        </a:spcAft>
        <a:buClr>
          <a:srgbClr val="A50E29"/>
        </a:buClr>
        <a:buFont typeface="Arial" charset="0"/>
        <a:buChar char="–"/>
        <a:defRPr sz="2400">
          <a:solidFill>
            <a:srgbClr val="404143"/>
          </a:solidFill>
          <a:latin typeface="+mn-lt"/>
          <a:ea typeface="+mn-ea"/>
          <a:cs typeface="+mn-cs"/>
        </a:defRPr>
      </a:lvl1pPr>
      <a:lvl2pPr marL="579438" indent="-236538" algn="l" rtl="0" eaLnBrk="0" fontAlgn="base" hangingPunct="0">
        <a:spcBef>
          <a:spcPct val="25000"/>
        </a:spcBef>
        <a:spcAft>
          <a:spcPct val="0"/>
        </a:spcAft>
        <a:buClr>
          <a:srgbClr val="A50E29"/>
        </a:buClr>
        <a:buFont typeface="Arial" charset="0"/>
        <a:buChar char="–"/>
        <a:defRPr sz="2200">
          <a:solidFill>
            <a:srgbClr val="404143"/>
          </a:solidFill>
          <a:latin typeface="+mn-lt"/>
        </a:defRPr>
      </a:lvl2pPr>
      <a:lvl3pPr marL="914400" indent="-220663" algn="l" rtl="0" eaLnBrk="0" fontAlgn="base" hangingPunct="0">
        <a:spcBef>
          <a:spcPct val="25000"/>
        </a:spcBef>
        <a:spcAft>
          <a:spcPct val="0"/>
        </a:spcAft>
        <a:buClr>
          <a:srgbClr val="A50E29"/>
        </a:buClr>
        <a:buFont typeface="Arial" charset="0"/>
        <a:buChar char="–"/>
        <a:defRPr sz="2200">
          <a:solidFill>
            <a:srgbClr val="404143"/>
          </a:solidFill>
          <a:latin typeface="+mn-lt"/>
        </a:defRPr>
      </a:lvl3pPr>
      <a:lvl4pPr marL="1257300" indent="-228600" algn="l" rtl="0" eaLnBrk="0" fontAlgn="base" hangingPunct="0">
        <a:spcBef>
          <a:spcPct val="25000"/>
        </a:spcBef>
        <a:spcAft>
          <a:spcPct val="0"/>
        </a:spcAft>
        <a:buClr>
          <a:srgbClr val="A50E29"/>
        </a:buClr>
        <a:buFont typeface="Arial" charset="0"/>
        <a:buChar char="–"/>
        <a:defRPr sz="2200">
          <a:solidFill>
            <a:srgbClr val="404143"/>
          </a:solidFill>
          <a:latin typeface="+mn-lt"/>
        </a:defRPr>
      </a:lvl4pPr>
      <a:lvl5pPr marL="1600200" indent="-228600" algn="l" rtl="0" eaLnBrk="0" fontAlgn="base" hangingPunct="0">
        <a:spcBef>
          <a:spcPct val="25000"/>
        </a:spcBef>
        <a:spcAft>
          <a:spcPct val="0"/>
        </a:spcAft>
        <a:buClr>
          <a:srgbClr val="A50E29"/>
        </a:buClr>
        <a:buFont typeface="Arial" charset="0"/>
        <a:buChar char="–"/>
        <a:defRPr sz="2200">
          <a:solidFill>
            <a:srgbClr val="404143"/>
          </a:solidFill>
          <a:latin typeface="+mn-lt"/>
        </a:defRPr>
      </a:lvl5pPr>
      <a:lvl6pPr marL="2057400" indent="-228600" algn="l" rtl="0" fontAlgn="base">
        <a:spcBef>
          <a:spcPct val="25000"/>
        </a:spcBef>
        <a:spcAft>
          <a:spcPct val="0"/>
        </a:spcAft>
        <a:buClr>
          <a:srgbClr val="A50E29"/>
        </a:buClr>
        <a:buFont typeface="Arial" charset="0"/>
        <a:buChar char="–"/>
        <a:defRPr sz="2200">
          <a:solidFill>
            <a:srgbClr val="404143"/>
          </a:solidFill>
          <a:latin typeface="+mn-lt"/>
        </a:defRPr>
      </a:lvl6pPr>
      <a:lvl7pPr marL="2514600" indent="-228600" algn="l" rtl="0" fontAlgn="base">
        <a:spcBef>
          <a:spcPct val="25000"/>
        </a:spcBef>
        <a:spcAft>
          <a:spcPct val="0"/>
        </a:spcAft>
        <a:buClr>
          <a:srgbClr val="A50E29"/>
        </a:buClr>
        <a:buFont typeface="Arial" charset="0"/>
        <a:buChar char="–"/>
        <a:defRPr sz="2200">
          <a:solidFill>
            <a:srgbClr val="404143"/>
          </a:solidFill>
          <a:latin typeface="+mn-lt"/>
        </a:defRPr>
      </a:lvl7pPr>
      <a:lvl8pPr marL="2971800" indent="-228600" algn="l" rtl="0" fontAlgn="base">
        <a:spcBef>
          <a:spcPct val="25000"/>
        </a:spcBef>
        <a:spcAft>
          <a:spcPct val="0"/>
        </a:spcAft>
        <a:buClr>
          <a:srgbClr val="A50E29"/>
        </a:buClr>
        <a:buFont typeface="Arial" charset="0"/>
        <a:buChar char="–"/>
        <a:defRPr sz="2200">
          <a:solidFill>
            <a:srgbClr val="404143"/>
          </a:solidFill>
          <a:latin typeface="+mn-lt"/>
        </a:defRPr>
      </a:lvl8pPr>
      <a:lvl9pPr marL="3429000" indent="-228600" algn="l" rtl="0" fontAlgn="base">
        <a:spcBef>
          <a:spcPct val="25000"/>
        </a:spcBef>
        <a:spcAft>
          <a:spcPct val="0"/>
        </a:spcAft>
        <a:buClr>
          <a:srgbClr val="A50E29"/>
        </a:buClr>
        <a:buFont typeface="Arial" charset="0"/>
        <a:buChar char="–"/>
        <a:defRPr sz="2200">
          <a:solidFill>
            <a:srgbClr val="40414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mailto:bob.hudson@bakermckenzie.com"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hyperlink" Target="mailto:Steven.Hadjilogiou@bakermckenzi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4"/>
          <p:cNvSpPr>
            <a:spLocks noGrp="1" noChangeArrowheads="1"/>
          </p:cNvSpPr>
          <p:nvPr>
            <p:ph type="ctrTitle"/>
          </p:nvPr>
        </p:nvSpPr>
        <p:spPr>
          <a:xfrm>
            <a:off x="584200" y="4038600"/>
            <a:ext cx="7943850" cy="914400"/>
          </a:xfrm>
        </p:spPr>
        <p:txBody>
          <a:bodyPr/>
          <a:lstStyle/>
          <a:p>
            <a:pPr eaLnBrk="1" hangingPunct="1"/>
            <a:r>
              <a:rPr lang="en-US" altLang="en-US" smtClean="0"/>
              <a:t> </a:t>
            </a:r>
            <a:endParaRPr lang="en-US" altLang="en-US" sz="2400" smtClean="0">
              <a:solidFill>
                <a:srgbClr val="A50E29"/>
              </a:solidFill>
            </a:endParaRPr>
          </a:p>
        </p:txBody>
      </p:sp>
      <p:sp>
        <p:nvSpPr>
          <p:cNvPr id="4099" name="Rectangle 18"/>
          <p:cNvSpPr>
            <a:spLocks noChangeArrowheads="1"/>
          </p:cNvSpPr>
          <p:nvPr/>
        </p:nvSpPr>
        <p:spPr bwMode="auto">
          <a:xfrm>
            <a:off x="685800" y="4495800"/>
            <a:ext cx="495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lnSpc>
                <a:spcPct val="90000"/>
              </a:lnSpc>
              <a:spcBef>
                <a:spcPct val="0"/>
              </a:spcBef>
              <a:buFont typeface="Arial" charset="0"/>
              <a:buNone/>
            </a:pPr>
            <a:r>
              <a:rPr lang="en-GB" altLang="en-US" sz="1800" b="1">
                <a:solidFill>
                  <a:schemeClr val="accent6"/>
                </a:solidFill>
                <a:latin typeface="Aparajita" panose="020B0604020202020204" pitchFamily="34" charset="0"/>
                <a:cs typeface="Aparajita" panose="020B0604020202020204" pitchFamily="34" charset="0"/>
              </a:rPr>
              <a:t>Michael J. </a:t>
            </a:r>
            <a:r>
              <a:rPr lang="en-GB" altLang="en-US" sz="1800" b="1" smtClean="0">
                <a:solidFill>
                  <a:schemeClr val="accent6"/>
                </a:solidFill>
                <a:latin typeface="Aparajita" panose="020B0604020202020204" pitchFamily="34" charset="0"/>
                <a:cs typeface="Aparajita" panose="020B0604020202020204" pitchFamily="34" charset="0"/>
              </a:rPr>
              <a:t>Bruno, Miami (Tax)</a:t>
            </a:r>
            <a:endParaRPr lang="en-GB" altLang="en-US" sz="1800" b="1">
              <a:solidFill>
                <a:schemeClr val="accent6"/>
              </a:solidFill>
              <a:latin typeface="Aparajita" panose="020B0604020202020204" pitchFamily="34" charset="0"/>
              <a:cs typeface="Aparajita" panose="020B0604020202020204" pitchFamily="34" charset="0"/>
            </a:endParaRPr>
          </a:p>
          <a:p>
            <a:pPr eaLnBrk="1" hangingPunct="1">
              <a:lnSpc>
                <a:spcPct val="90000"/>
              </a:lnSpc>
              <a:spcBef>
                <a:spcPct val="0"/>
              </a:spcBef>
              <a:buFont typeface="Arial" charset="0"/>
              <a:buNone/>
            </a:pPr>
            <a:r>
              <a:rPr lang="en-GB" altLang="en-US" sz="1800" b="1">
                <a:solidFill>
                  <a:schemeClr val="accent6"/>
                </a:solidFill>
                <a:latin typeface="Aparajita" panose="020B0604020202020204" pitchFamily="34" charset="0"/>
                <a:cs typeface="Aparajita" panose="020B0604020202020204" pitchFamily="34" charset="0"/>
              </a:rPr>
              <a:t>Steven </a:t>
            </a:r>
            <a:r>
              <a:rPr lang="en-GB" altLang="en-US" sz="1800" b="1" smtClean="0">
                <a:solidFill>
                  <a:schemeClr val="accent6"/>
                </a:solidFill>
                <a:latin typeface="Aparajita" panose="020B0604020202020204" pitchFamily="34" charset="0"/>
                <a:cs typeface="Aparajita" panose="020B0604020202020204" pitchFamily="34" charset="0"/>
              </a:rPr>
              <a:t>Hadjilogiou, Miami (Tax)</a:t>
            </a:r>
            <a:endParaRPr lang="en-GB" altLang="en-US" sz="1800" b="1">
              <a:solidFill>
                <a:schemeClr val="accent6"/>
              </a:solidFill>
              <a:latin typeface="Aparajita" panose="020B0604020202020204" pitchFamily="34" charset="0"/>
              <a:cs typeface="Aparajita" panose="020B0604020202020204" pitchFamily="34" charset="0"/>
            </a:endParaRPr>
          </a:p>
        </p:txBody>
      </p:sp>
      <p:sp>
        <p:nvSpPr>
          <p:cNvPr id="4100" name="Rectangle 18"/>
          <p:cNvSpPr>
            <a:spLocks noChangeArrowheads="1"/>
          </p:cNvSpPr>
          <p:nvPr/>
        </p:nvSpPr>
        <p:spPr bwMode="auto">
          <a:xfrm>
            <a:off x="3651250" y="5257800"/>
            <a:ext cx="49593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lnSpc>
                <a:spcPct val="90000"/>
              </a:lnSpc>
              <a:buFont typeface="Arial" charset="0"/>
              <a:buNone/>
            </a:pPr>
            <a:r>
              <a:rPr lang="en-US" altLang="en-US" sz="1800" b="1">
                <a:solidFill>
                  <a:srgbClr val="000000"/>
                </a:solidFill>
              </a:rPr>
              <a:t> </a:t>
            </a:r>
            <a:r>
              <a:rPr lang="en-US" altLang="en-US" sz="1800">
                <a:solidFill>
                  <a:srgbClr val="000000"/>
                </a:solidFill>
              </a:rPr>
              <a:t> </a:t>
            </a:r>
          </a:p>
          <a:p>
            <a:pPr eaLnBrk="1" hangingPunct="1">
              <a:lnSpc>
                <a:spcPct val="90000"/>
              </a:lnSpc>
              <a:spcBef>
                <a:spcPct val="20000"/>
              </a:spcBef>
              <a:buClrTx/>
              <a:buFontTx/>
              <a:buNone/>
            </a:pPr>
            <a:endParaRPr lang="en-GB" altLang="en-US" sz="1800">
              <a:solidFill>
                <a:srgbClr val="000000"/>
              </a:solidFill>
            </a:endParaRPr>
          </a:p>
        </p:txBody>
      </p:sp>
      <p:sp>
        <p:nvSpPr>
          <p:cNvPr id="4101" name="Rectangle 2"/>
          <p:cNvSpPr>
            <a:spLocks noChangeArrowheads="1"/>
          </p:cNvSpPr>
          <p:nvPr/>
        </p:nvSpPr>
        <p:spPr bwMode="auto">
          <a:xfrm>
            <a:off x="521855" y="1828800"/>
            <a:ext cx="7772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4000" b="1">
                <a:solidFill>
                  <a:srgbClr val="A50E29"/>
                </a:solidFill>
                <a:latin typeface="Bell MT" panose="02020503060305020303" pitchFamily="18" charset="0"/>
              </a:rPr>
              <a:t>Tax Efficient Structuring of U.S. Real </a:t>
            </a:r>
            <a:r>
              <a:rPr lang="en-US" altLang="en-US" sz="4000" b="1" smtClean="0">
                <a:solidFill>
                  <a:srgbClr val="A50E29"/>
                </a:solidFill>
                <a:latin typeface="Bell MT" panose="02020503060305020303" pitchFamily="18" charset="0"/>
              </a:rPr>
              <a:t>Estate Investments </a:t>
            </a:r>
            <a:r>
              <a:rPr lang="en-US" altLang="en-US" sz="4000" b="1">
                <a:solidFill>
                  <a:srgbClr val="A50E29"/>
                </a:solidFill>
                <a:latin typeface="Bell MT" panose="02020503060305020303" pitchFamily="18" charset="0"/>
              </a:rPr>
              <a:t>by non-U.S. Persons</a:t>
            </a:r>
            <a:r>
              <a:rPr lang="en-US" altLang="en-US" sz="4000" b="1">
                <a:solidFill>
                  <a:schemeClr val="tx1"/>
                </a:solidFill>
              </a:rPr>
              <a:t/>
            </a:r>
            <a:br>
              <a:rPr lang="en-US" altLang="en-US" sz="4000" b="1">
                <a:solidFill>
                  <a:schemeClr val="tx1"/>
                </a:solidFill>
              </a:rPr>
            </a:br>
            <a:endParaRPr lang="en-US" altLang="en-US" sz="400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072062"/>
            <a:ext cx="2479675" cy="600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4876800" y="3962400"/>
            <a:ext cx="0" cy="6445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2" name="Text Box 8"/>
          <p:cNvSpPr txBox="1">
            <a:spLocks noChangeArrowheads="1"/>
          </p:cNvSpPr>
          <p:nvPr/>
        </p:nvSpPr>
        <p:spPr bwMode="auto">
          <a:xfrm>
            <a:off x="5627688" y="914400"/>
            <a:ext cx="2541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Non-Resident Alien-1</a:t>
            </a:r>
          </a:p>
        </p:txBody>
      </p:sp>
      <p:sp>
        <p:nvSpPr>
          <p:cNvPr id="26633" name="Line 9"/>
          <p:cNvSpPr>
            <a:spLocks noChangeShapeType="1"/>
          </p:cNvSpPr>
          <p:nvPr/>
        </p:nvSpPr>
        <p:spPr bwMode="auto">
          <a:xfrm flipH="1">
            <a:off x="4876800" y="5578475"/>
            <a:ext cx="0" cy="533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Text Box 10"/>
          <p:cNvSpPr txBox="1">
            <a:spLocks noChangeArrowheads="1"/>
          </p:cNvSpPr>
          <p:nvPr/>
        </p:nvSpPr>
        <p:spPr bwMode="auto">
          <a:xfrm>
            <a:off x="3352800" y="6019800"/>
            <a:ext cx="2595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U.S. Business/USRPIs</a:t>
            </a:r>
          </a:p>
        </p:txBody>
      </p:sp>
      <p:sp>
        <p:nvSpPr>
          <p:cNvPr id="26635" name="Text Box 11"/>
          <p:cNvSpPr txBox="1">
            <a:spLocks noChangeArrowheads="1"/>
          </p:cNvSpPr>
          <p:nvPr/>
        </p:nvSpPr>
        <p:spPr bwMode="auto">
          <a:xfrm>
            <a:off x="457200" y="914400"/>
            <a:ext cx="25415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spcBef>
                <a:spcPct val="0"/>
              </a:spcBef>
              <a:buClrTx/>
              <a:buFontTx/>
              <a:buNone/>
            </a:pPr>
            <a:r>
              <a:rPr kumimoji="1" lang="en-US" altLang="en-US" sz="2000">
                <a:solidFill>
                  <a:schemeClr val="tx1"/>
                </a:solidFill>
                <a:latin typeface="Tahoma" pitchFamily="34" charset="0"/>
              </a:rPr>
              <a:t>Non-Resident Alien-2</a:t>
            </a:r>
          </a:p>
          <a:p>
            <a:pPr algn="ctr">
              <a:spcBef>
                <a:spcPct val="0"/>
              </a:spcBef>
              <a:buClrTx/>
              <a:buFontTx/>
              <a:buNone/>
            </a:pPr>
            <a:r>
              <a:rPr kumimoji="1" lang="en-US" altLang="en-US" sz="2000">
                <a:solidFill>
                  <a:schemeClr val="tx1"/>
                </a:solidFill>
                <a:latin typeface="Tahoma" pitchFamily="34" charset="0"/>
              </a:rPr>
              <a:t>or Company X</a:t>
            </a:r>
          </a:p>
        </p:txBody>
      </p:sp>
      <p:sp>
        <p:nvSpPr>
          <p:cNvPr id="26638" name="Text Box 14"/>
          <p:cNvSpPr txBox="1">
            <a:spLocks noChangeArrowheads="1"/>
          </p:cNvSpPr>
          <p:nvPr/>
        </p:nvSpPr>
        <p:spPr bwMode="auto">
          <a:xfrm>
            <a:off x="533400" y="5562600"/>
            <a:ext cx="21621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No Corporate Tax</a:t>
            </a:r>
          </a:p>
        </p:txBody>
      </p:sp>
      <p:sp>
        <p:nvSpPr>
          <p:cNvPr id="26639" name="Text Box 15"/>
          <p:cNvSpPr txBox="1">
            <a:spLocks noChangeArrowheads="1"/>
          </p:cNvSpPr>
          <p:nvPr/>
        </p:nvSpPr>
        <p:spPr bwMode="auto">
          <a:xfrm>
            <a:off x="152400" y="4049713"/>
            <a:ext cx="277018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Only self-determined</a:t>
            </a:r>
          </a:p>
          <a:p>
            <a:pPr>
              <a:spcBef>
                <a:spcPct val="0"/>
              </a:spcBef>
              <a:buClrTx/>
              <a:buFontTx/>
              <a:buNone/>
            </a:pPr>
            <a:r>
              <a:rPr kumimoji="1" lang="en-US" altLang="en-US" sz="2000">
                <a:solidFill>
                  <a:schemeClr val="tx1"/>
                </a:solidFill>
                <a:latin typeface="Tahoma" pitchFamily="34" charset="0"/>
              </a:rPr>
              <a:t>§1446 Withholding Tax</a:t>
            </a:r>
          </a:p>
        </p:txBody>
      </p:sp>
      <p:sp>
        <p:nvSpPr>
          <p:cNvPr id="26640" name="Text Box 16"/>
          <p:cNvSpPr txBox="1">
            <a:spLocks noChangeArrowheads="1"/>
          </p:cNvSpPr>
          <p:nvPr/>
        </p:nvSpPr>
        <p:spPr bwMode="auto">
          <a:xfrm>
            <a:off x="6645275" y="3063875"/>
            <a:ext cx="2308225"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Single level of </a:t>
            </a:r>
          </a:p>
          <a:p>
            <a:pPr>
              <a:spcBef>
                <a:spcPct val="0"/>
              </a:spcBef>
              <a:buClrTx/>
              <a:buFontTx/>
              <a:buNone/>
            </a:pPr>
            <a:r>
              <a:rPr kumimoji="1" lang="en-US" altLang="en-US" sz="2000">
                <a:solidFill>
                  <a:schemeClr val="tx1"/>
                </a:solidFill>
                <a:latin typeface="Tahoma" pitchFamily="34" charset="0"/>
              </a:rPr>
              <a:t>U.S. tax, including</a:t>
            </a:r>
          </a:p>
          <a:p>
            <a:pPr>
              <a:spcBef>
                <a:spcPct val="0"/>
              </a:spcBef>
              <a:buClrTx/>
              <a:buFontTx/>
              <a:buNone/>
            </a:pPr>
            <a:r>
              <a:rPr kumimoji="1" lang="en-US" altLang="en-US" sz="2000">
                <a:solidFill>
                  <a:schemeClr val="tx1"/>
                </a:solidFill>
                <a:latin typeface="Tahoma" pitchFamily="34" charset="0"/>
              </a:rPr>
              <a:t>preferential tax</a:t>
            </a:r>
          </a:p>
          <a:p>
            <a:pPr>
              <a:spcBef>
                <a:spcPct val="0"/>
              </a:spcBef>
              <a:buClrTx/>
              <a:buFontTx/>
              <a:buNone/>
            </a:pPr>
            <a:r>
              <a:rPr kumimoji="1" lang="en-US" altLang="en-US" sz="2000">
                <a:solidFill>
                  <a:schemeClr val="tx1"/>
                </a:solidFill>
                <a:latin typeface="Tahoma" pitchFamily="34" charset="0"/>
              </a:rPr>
              <a:t>rate of 20% for</a:t>
            </a:r>
          </a:p>
          <a:p>
            <a:pPr>
              <a:spcBef>
                <a:spcPct val="0"/>
              </a:spcBef>
              <a:buClrTx/>
              <a:buFontTx/>
              <a:buNone/>
            </a:pPr>
            <a:r>
              <a:rPr kumimoji="1" lang="en-US" altLang="en-US" sz="2000">
                <a:solidFill>
                  <a:schemeClr val="tx1"/>
                </a:solidFill>
                <a:latin typeface="Tahoma" pitchFamily="34" charset="0"/>
              </a:rPr>
              <a:t>capital gains for</a:t>
            </a:r>
          </a:p>
          <a:p>
            <a:pPr>
              <a:spcBef>
                <a:spcPct val="0"/>
              </a:spcBef>
              <a:buClrTx/>
              <a:buFontTx/>
              <a:buNone/>
            </a:pPr>
            <a:r>
              <a:rPr kumimoji="1" lang="en-US" altLang="en-US" sz="2000">
                <a:solidFill>
                  <a:schemeClr val="tx1"/>
                </a:solidFill>
                <a:latin typeface="Tahoma" pitchFamily="34" charset="0"/>
              </a:rPr>
              <a:t>sale of USRPI</a:t>
            </a:r>
          </a:p>
        </p:txBody>
      </p:sp>
      <p:sp>
        <p:nvSpPr>
          <p:cNvPr id="26641" name="Text Box 17"/>
          <p:cNvSpPr txBox="1">
            <a:spLocks noChangeArrowheads="1"/>
          </p:cNvSpPr>
          <p:nvPr/>
        </p:nvSpPr>
        <p:spPr bwMode="auto">
          <a:xfrm>
            <a:off x="2946400" y="1736725"/>
            <a:ext cx="677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b="1">
                <a:solidFill>
                  <a:schemeClr val="tx1"/>
                </a:solidFill>
                <a:latin typeface="Tahoma" pitchFamily="34" charset="0"/>
              </a:rPr>
              <a:t>0.2%</a:t>
            </a:r>
          </a:p>
        </p:txBody>
      </p:sp>
      <p:sp>
        <p:nvSpPr>
          <p:cNvPr id="26642" name="Text Box 18"/>
          <p:cNvSpPr txBox="1">
            <a:spLocks noChangeArrowheads="1"/>
          </p:cNvSpPr>
          <p:nvPr/>
        </p:nvSpPr>
        <p:spPr bwMode="auto">
          <a:xfrm>
            <a:off x="5410200" y="1638300"/>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chemeClr val="tx1"/>
                </a:solidFill>
                <a:latin typeface="Tahoma" pitchFamily="34" charset="0"/>
              </a:rPr>
              <a:t>99.8%</a:t>
            </a:r>
          </a:p>
        </p:txBody>
      </p:sp>
      <p:sp>
        <p:nvSpPr>
          <p:cNvPr id="26643" name="Line 19"/>
          <p:cNvSpPr>
            <a:spLocks noChangeShapeType="1"/>
          </p:cNvSpPr>
          <p:nvPr/>
        </p:nvSpPr>
        <p:spPr bwMode="auto">
          <a:xfrm>
            <a:off x="2895600" y="4283075"/>
            <a:ext cx="142240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44" name="Line 20"/>
          <p:cNvSpPr>
            <a:spLocks noChangeShapeType="1"/>
          </p:cNvSpPr>
          <p:nvPr/>
        </p:nvSpPr>
        <p:spPr bwMode="auto">
          <a:xfrm>
            <a:off x="2819400" y="5807075"/>
            <a:ext cx="154940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46" name="Line 22"/>
          <p:cNvSpPr>
            <a:spLocks noChangeShapeType="1"/>
          </p:cNvSpPr>
          <p:nvPr/>
        </p:nvSpPr>
        <p:spPr bwMode="auto">
          <a:xfrm flipH="1" flipV="1">
            <a:off x="6415088" y="2400300"/>
            <a:ext cx="1204912" cy="663575"/>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207" name="Text Box 23"/>
          <p:cNvSpPr txBox="1">
            <a:spLocks noChangeArrowheads="1"/>
          </p:cNvSpPr>
          <p:nvPr/>
        </p:nvSpPr>
        <p:spPr bwMode="auto">
          <a:xfrm>
            <a:off x="76200" y="76200"/>
            <a:ext cx="9067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400" b="1">
                <a:solidFill>
                  <a:schemeClr val="tx1"/>
                </a:solidFill>
              </a:rPr>
              <a:t>Scenario </a:t>
            </a:r>
            <a:r>
              <a:rPr lang="en-US" altLang="en-US" sz="1400" b="1" smtClean="0">
                <a:solidFill>
                  <a:schemeClr val="tx1"/>
                </a:solidFill>
              </a:rPr>
              <a:t>4 </a:t>
            </a:r>
            <a:r>
              <a:rPr lang="en-US" altLang="en-US" sz="1400" b="1" smtClean="0">
                <a:solidFill>
                  <a:schemeClr val="accent6"/>
                </a:solidFill>
              </a:rPr>
              <a:t>: </a:t>
            </a:r>
            <a:r>
              <a:rPr lang="en-US" altLang="en-US" sz="1400">
                <a:solidFill>
                  <a:schemeClr val="tx1"/>
                </a:solidFill>
              </a:rPr>
              <a:t>Two-tier partnership with direct NRA ownership: Advantage of single level of US income tax at the lower 20% long-term capital gain rate plus more assured estate tax insulation.</a:t>
            </a:r>
          </a:p>
        </p:txBody>
      </p:sp>
      <p:sp>
        <p:nvSpPr>
          <p:cNvPr id="26648" name="Line 24"/>
          <p:cNvSpPr>
            <a:spLocks noChangeShapeType="1"/>
          </p:cNvSpPr>
          <p:nvPr/>
        </p:nvSpPr>
        <p:spPr bwMode="auto">
          <a:xfrm>
            <a:off x="1752600" y="1600200"/>
            <a:ext cx="2133600" cy="3444875"/>
          </a:xfrm>
          <a:prstGeom prst="line">
            <a:avLst/>
          </a:prstGeom>
          <a:noFill/>
          <a:ln w="2857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649" name="Text Box 25"/>
          <p:cNvSpPr txBox="1">
            <a:spLocks noChangeArrowheads="1"/>
          </p:cNvSpPr>
          <p:nvPr/>
        </p:nvSpPr>
        <p:spPr bwMode="auto">
          <a:xfrm>
            <a:off x="1698625" y="2362200"/>
            <a:ext cx="6778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b="1">
                <a:solidFill>
                  <a:schemeClr val="tx1"/>
                </a:solidFill>
                <a:latin typeface="Tahoma" pitchFamily="34" charset="0"/>
              </a:rPr>
              <a:t>0.2%</a:t>
            </a:r>
          </a:p>
        </p:txBody>
      </p:sp>
      <p:sp>
        <p:nvSpPr>
          <p:cNvPr id="8210" name="Text Box 26"/>
          <p:cNvSpPr txBox="1">
            <a:spLocks noChangeArrowheads="1"/>
          </p:cNvSpPr>
          <p:nvPr/>
        </p:nvSpPr>
        <p:spPr bwMode="auto">
          <a:xfrm>
            <a:off x="3717925" y="2682875"/>
            <a:ext cx="23780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20000"/>
              </a:spcBef>
              <a:buClrTx/>
              <a:buFontTx/>
              <a:buNone/>
            </a:pPr>
            <a:endParaRPr kumimoji="1" lang="en-US" altLang="en-US" sz="3000">
              <a:solidFill>
                <a:schemeClr val="tx1"/>
              </a:solidFill>
              <a:latin typeface="Tahoma" pitchFamily="34" charset="0"/>
            </a:endParaRPr>
          </a:p>
        </p:txBody>
      </p:sp>
      <p:sp>
        <p:nvSpPr>
          <p:cNvPr id="26651" name="Text Box 27"/>
          <p:cNvSpPr txBox="1">
            <a:spLocks noChangeArrowheads="1"/>
          </p:cNvSpPr>
          <p:nvPr/>
        </p:nvSpPr>
        <p:spPr bwMode="auto">
          <a:xfrm>
            <a:off x="3505200" y="2759075"/>
            <a:ext cx="2590800" cy="1155700"/>
          </a:xfrm>
          <a:prstGeom prst="rect">
            <a:avLst/>
          </a:prstGeom>
          <a:solidFill>
            <a:srgbClr val="FF7373"/>
          </a:solidFill>
          <a:ln w="28575">
            <a:solidFill>
              <a:srgbClr val="000000"/>
            </a:solidFill>
            <a:miter lim="800000"/>
            <a:headEnd/>
            <a:tailEnd/>
          </a:ln>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spcBef>
                <a:spcPct val="20000"/>
              </a:spcBef>
              <a:buClrTx/>
              <a:buFontTx/>
              <a:buNone/>
            </a:pPr>
            <a:r>
              <a:rPr kumimoji="1" lang="en-US" altLang="en-US" sz="2000" smtClean="0">
                <a:solidFill>
                  <a:schemeClr val="tx1"/>
                </a:solidFill>
                <a:latin typeface="Tahoma" pitchFamily="34" charset="0"/>
              </a:rPr>
              <a:t>Foreign </a:t>
            </a:r>
            <a:r>
              <a:rPr kumimoji="1" lang="en-US" altLang="en-US" sz="2000">
                <a:solidFill>
                  <a:schemeClr val="tx1"/>
                </a:solidFill>
                <a:latin typeface="Tahoma" pitchFamily="34" charset="0"/>
              </a:rPr>
              <a:t>“check-</a:t>
            </a:r>
          </a:p>
          <a:p>
            <a:pPr algn="ctr">
              <a:spcBef>
                <a:spcPct val="20000"/>
              </a:spcBef>
              <a:buClrTx/>
              <a:buFontTx/>
              <a:buNone/>
            </a:pPr>
            <a:r>
              <a:rPr kumimoji="1" lang="en-US" altLang="en-US" sz="2000">
                <a:solidFill>
                  <a:schemeClr val="tx1"/>
                </a:solidFill>
                <a:latin typeface="Tahoma" pitchFamily="34" charset="0"/>
              </a:rPr>
              <a:t>The-box</a:t>
            </a:r>
          </a:p>
          <a:p>
            <a:pPr algn="ctr">
              <a:spcBef>
                <a:spcPct val="20000"/>
              </a:spcBef>
              <a:buClrTx/>
              <a:buFontTx/>
              <a:buNone/>
            </a:pPr>
            <a:r>
              <a:rPr kumimoji="1" lang="en-US" altLang="en-US" sz="2000">
                <a:solidFill>
                  <a:schemeClr val="tx1"/>
                </a:solidFill>
                <a:latin typeface="Tahoma" pitchFamily="34" charset="0"/>
              </a:rPr>
              <a:t>Partnership”</a:t>
            </a:r>
          </a:p>
        </p:txBody>
      </p:sp>
      <p:sp>
        <p:nvSpPr>
          <p:cNvPr id="26652" name="Line 28"/>
          <p:cNvSpPr>
            <a:spLocks noChangeShapeType="1"/>
          </p:cNvSpPr>
          <p:nvPr/>
        </p:nvSpPr>
        <p:spPr bwMode="auto">
          <a:xfrm flipV="1">
            <a:off x="3505200" y="2759075"/>
            <a:ext cx="1295400" cy="1127125"/>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653" name="Line 29"/>
          <p:cNvSpPr>
            <a:spLocks noChangeShapeType="1"/>
          </p:cNvSpPr>
          <p:nvPr/>
        </p:nvSpPr>
        <p:spPr bwMode="auto">
          <a:xfrm>
            <a:off x="4800600" y="2759075"/>
            <a:ext cx="1295400" cy="1127125"/>
          </a:xfrm>
          <a:prstGeom prst="line">
            <a:avLst/>
          </a:prstGeom>
          <a:noFill/>
          <a:ln w="9525">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655" name="Text Box 31"/>
          <p:cNvSpPr txBox="1">
            <a:spLocks noChangeArrowheads="1"/>
          </p:cNvSpPr>
          <p:nvPr/>
        </p:nvSpPr>
        <p:spPr bwMode="auto">
          <a:xfrm>
            <a:off x="152400" y="3140075"/>
            <a:ext cx="2441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Estate Tax Insulator</a:t>
            </a:r>
          </a:p>
        </p:txBody>
      </p:sp>
      <p:sp>
        <p:nvSpPr>
          <p:cNvPr id="26656" name="Line 32"/>
          <p:cNvSpPr>
            <a:spLocks noChangeShapeType="1"/>
          </p:cNvSpPr>
          <p:nvPr/>
        </p:nvSpPr>
        <p:spPr bwMode="auto">
          <a:xfrm>
            <a:off x="2616200" y="3368675"/>
            <a:ext cx="81280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6657" name="AutoShape 33"/>
          <p:cNvSpPr>
            <a:spLocks noChangeArrowheads="1"/>
          </p:cNvSpPr>
          <p:nvPr/>
        </p:nvSpPr>
        <p:spPr bwMode="auto">
          <a:xfrm>
            <a:off x="3124200" y="4587875"/>
            <a:ext cx="3505200" cy="914400"/>
          </a:xfrm>
          <a:prstGeom prst="triangle">
            <a:avLst>
              <a:gd name="adj" fmla="val 50000"/>
            </a:avLst>
          </a:prstGeom>
          <a:solidFill>
            <a:srgbClr val="C8A004"/>
          </a:solidFill>
          <a:ln w="25400">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spcBef>
                <a:spcPct val="0"/>
              </a:spcBef>
              <a:buClrTx/>
              <a:buFontTx/>
              <a:buNone/>
            </a:pPr>
            <a:r>
              <a:rPr kumimoji="1" lang="en-US" altLang="en-US">
                <a:solidFill>
                  <a:schemeClr val="tx1"/>
                </a:solidFill>
                <a:latin typeface="Tahoma" pitchFamily="34" charset="0"/>
              </a:rPr>
              <a:t>U.S. LLC</a:t>
            </a:r>
            <a:endParaRPr lang="en-US" altLang="en-US">
              <a:solidFill>
                <a:schemeClr val="tx1"/>
              </a:solidFill>
              <a:latin typeface="Tahoma" pitchFamily="34" charset="0"/>
            </a:endParaRPr>
          </a:p>
        </p:txBody>
      </p:sp>
      <p:cxnSp>
        <p:nvCxnSpPr>
          <p:cNvPr id="26658" name="AutoShape 34"/>
          <p:cNvCxnSpPr>
            <a:cxnSpLocks noChangeShapeType="1"/>
            <a:stCxn id="26653" idx="0"/>
            <a:endCxn id="26632" idx="2"/>
          </p:cNvCxnSpPr>
          <p:nvPr/>
        </p:nvCxnSpPr>
        <p:spPr bwMode="auto">
          <a:xfrm flipV="1">
            <a:off x="4800600" y="1311275"/>
            <a:ext cx="2098675" cy="1447800"/>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cxnSp>
        <p:nvCxnSpPr>
          <p:cNvPr id="26659" name="AutoShape 35"/>
          <p:cNvCxnSpPr>
            <a:cxnSpLocks noChangeShapeType="1"/>
            <a:stCxn id="26651" idx="0"/>
            <a:endCxn id="26635" idx="2"/>
          </p:cNvCxnSpPr>
          <p:nvPr/>
        </p:nvCxnSpPr>
        <p:spPr bwMode="auto">
          <a:xfrm flipH="1" flipV="1">
            <a:off x="1728788" y="1616075"/>
            <a:ext cx="3071812" cy="1128713"/>
          </a:xfrm>
          <a:prstGeom prst="straightConnector1">
            <a:avLst/>
          </a:prstGeom>
          <a:noFill/>
          <a:ln w="25400">
            <a:solidFill>
              <a:schemeClr val="tx1"/>
            </a:solidFill>
            <a:round/>
            <a:headEnd/>
            <a:tailEnd/>
          </a:ln>
          <a:extLst>
            <a:ext uri="{909E8E84-426E-40DD-AFC4-6F175D3DCCD1}">
              <a14:hiddenFill xmlns:a14="http://schemas.microsoft.com/office/drawing/2010/main">
                <a:noFill/>
              </a14:hiddenFill>
            </a:ext>
          </a:extLst>
        </p:spPr>
      </p:cxnSp>
      <p:sp>
        <p:nvSpPr>
          <p:cNvPr id="26660" name="Text Box 36"/>
          <p:cNvSpPr txBox="1">
            <a:spLocks noChangeArrowheads="1"/>
          </p:cNvSpPr>
          <p:nvPr/>
        </p:nvSpPr>
        <p:spPr bwMode="auto">
          <a:xfrm>
            <a:off x="4860925" y="4191000"/>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chemeClr val="tx1"/>
                </a:solidFill>
                <a:latin typeface="Tahoma" pitchFamily="34" charset="0"/>
              </a:rPr>
              <a:t>99.8%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635"/>
                                        </p:tgtEl>
                                        <p:attrNameLst>
                                          <p:attrName>style.visibility</p:attrName>
                                        </p:attrNameLst>
                                      </p:cBhvr>
                                      <p:to>
                                        <p:strVal val="visible"/>
                                      </p:to>
                                    </p:set>
                                    <p:animEffect transition="in" filter="blinds(horizontal)">
                                      <p:cBhvr>
                                        <p:cTn id="7" dur="500"/>
                                        <p:tgtEl>
                                          <p:spTgt spid="2663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632"/>
                                        </p:tgtEl>
                                        <p:attrNameLst>
                                          <p:attrName>style.visibility</p:attrName>
                                        </p:attrNameLst>
                                      </p:cBhvr>
                                      <p:to>
                                        <p:strVal val="visible"/>
                                      </p:to>
                                    </p:set>
                                    <p:animEffect transition="in" filter="blinds(horizontal)">
                                      <p:cBhvr>
                                        <p:cTn id="10" dur="500"/>
                                        <p:tgtEl>
                                          <p:spTgt spid="2663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26659"/>
                                        </p:tgtEl>
                                        <p:attrNameLst>
                                          <p:attrName>style.visibility</p:attrName>
                                        </p:attrNameLst>
                                      </p:cBhvr>
                                      <p:to>
                                        <p:strVal val="visible"/>
                                      </p:to>
                                    </p:set>
                                    <p:animEffect transition="in" filter="blinds(horizontal)">
                                      <p:cBhvr>
                                        <p:cTn id="15" dur="500"/>
                                        <p:tgtEl>
                                          <p:spTgt spid="26659"/>
                                        </p:tgtEl>
                                      </p:cBhvr>
                                    </p:animEffect>
                                  </p:childTnLst>
                                </p:cTn>
                              </p:par>
                              <p:par>
                                <p:cTn id="16" presetID="3" presetClass="entr" presetSubtype="10" fill="hold" nodeType="withEffect">
                                  <p:stCondLst>
                                    <p:cond delay="0"/>
                                  </p:stCondLst>
                                  <p:childTnLst>
                                    <p:set>
                                      <p:cBhvr>
                                        <p:cTn id="17" dur="1" fill="hold">
                                          <p:stCondLst>
                                            <p:cond delay="0"/>
                                          </p:stCondLst>
                                        </p:cTn>
                                        <p:tgtEl>
                                          <p:spTgt spid="26658"/>
                                        </p:tgtEl>
                                        <p:attrNameLst>
                                          <p:attrName>style.visibility</p:attrName>
                                        </p:attrNameLst>
                                      </p:cBhvr>
                                      <p:to>
                                        <p:strVal val="visible"/>
                                      </p:to>
                                    </p:set>
                                    <p:animEffect transition="in" filter="blinds(horizontal)">
                                      <p:cBhvr>
                                        <p:cTn id="18" dur="500"/>
                                        <p:tgtEl>
                                          <p:spTgt spid="2665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6641"/>
                                        </p:tgtEl>
                                        <p:attrNameLst>
                                          <p:attrName>style.visibility</p:attrName>
                                        </p:attrNameLst>
                                      </p:cBhvr>
                                      <p:to>
                                        <p:strVal val="visible"/>
                                      </p:to>
                                    </p:set>
                                    <p:animEffect transition="in" filter="blinds(horizontal)">
                                      <p:cBhvr>
                                        <p:cTn id="21" dur="500"/>
                                        <p:tgtEl>
                                          <p:spTgt spid="26641"/>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6642"/>
                                        </p:tgtEl>
                                        <p:attrNameLst>
                                          <p:attrName>style.visibility</p:attrName>
                                        </p:attrNameLst>
                                      </p:cBhvr>
                                      <p:to>
                                        <p:strVal val="visible"/>
                                      </p:to>
                                    </p:set>
                                    <p:animEffect transition="in" filter="blinds(horizontal)">
                                      <p:cBhvr>
                                        <p:cTn id="24" dur="500"/>
                                        <p:tgtEl>
                                          <p:spTgt spid="26642"/>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6651"/>
                                        </p:tgtEl>
                                        <p:attrNameLst>
                                          <p:attrName>style.visibility</p:attrName>
                                        </p:attrNameLst>
                                      </p:cBhvr>
                                      <p:to>
                                        <p:strVal val="visible"/>
                                      </p:to>
                                    </p:set>
                                    <p:animEffect transition="in" filter="blinds(horizontal)">
                                      <p:cBhvr>
                                        <p:cTn id="27" dur="500"/>
                                        <p:tgtEl>
                                          <p:spTgt spid="26651"/>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6653"/>
                                        </p:tgtEl>
                                        <p:attrNameLst>
                                          <p:attrName>style.visibility</p:attrName>
                                        </p:attrNameLst>
                                      </p:cBhvr>
                                      <p:to>
                                        <p:strVal val="visible"/>
                                      </p:to>
                                    </p:set>
                                    <p:animEffect transition="in" filter="blinds(horizontal)">
                                      <p:cBhvr>
                                        <p:cTn id="30" dur="500"/>
                                        <p:tgtEl>
                                          <p:spTgt spid="26653"/>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26652"/>
                                        </p:tgtEl>
                                        <p:attrNameLst>
                                          <p:attrName>style.visibility</p:attrName>
                                        </p:attrNameLst>
                                      </p:cBhvr>
                                      <p:to>
                                        <p:strVal val="visible"/>
                                      </p:to>
                                    </p:set>
                                    <p:animEffect transition="in" filter="blinds(horizontal)">
                                      <p:cBhvr>
                                        <p:cTn id="33" dur="500"/>
                                        <p:tgtEl>
                                          <p:spTgt spid="2665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6628"/>
                                        </p:tgtEl>
                                        <p:attrNameLst>
                                          <p:attrName>style.visibility</p:attrName>
                                        </p:attrNameLst>
                                      </p:cBhvr>
                                      <p:to>
                                        <p:strVal val="visible"/>
                                      </p:to>
                                    </p:set>
                                    <p:animEffect transition="in" filter="blinds(horizontal)">
                                      <p:cBhvr>
                                        <p:cTn id="38" dur="500"/>
                                        <p:tgtEl>
                                          <p:spTgt spid="26628"/>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26660"/>
                                        </p:tgtEl>
                                        <p:attrNameLst>
                                          <p:attrName>style.visibility</p:attrName>
                                        </p:attrNameLst>
                                      </p:cBhvr>
                                      <p:to>
                                        <p:strVal val="visible"/>
                                      </p:to>
                                    </p:set>
                                    <p:animEffect transition="in" filter="blinds(horizontal)">
                                      <p:cBhvr>
                                        <p:cTn id="41" dur="500"/>
                                        <p:tgtEl>
                                          <p:spTgt spid="26660"/>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26657"/>
                                        </p:tgtEl>
                                        <p:attrNameLst>
                                          <p:attrName>style.visibility</p:attrName>
                                        </p:attrNameLst>
                                      </p:cBhvr>
                                      <p:to>
                                        <p:strVal val="visible"/>
                                      </p:to>
                                    </p:set>
                                    <p:animEffect transition="in" filter="blinds(horizontal)">
                                      <p:cBhvr>
                                        <p:cTn id="44" dur="500"/>
                                        <p:tgtEl>
                                          <p:spTgt spid="26657"/>
                                        </p:tgtEl>
                                      </p:cBhvr>
                                    </p:animEffect>
                                  </p:childTnLst>
                                </p:cTn>
                              </p:par>
                              <p:par>
                                <p:cTn id="45" presetID="1" presetClass="entr" presetSubtype="0" fill="hold" grpId="0" nodeType="withEffect">
                                  <p:stCondLst>
                                    <p:cond delay="0"/>
                                  </p:stCondLst>
                                  <p:childTnLst>
                                    <p:set>
                                      <p:cBhvr>
                                        <p:cTn id="46" dur="1" fill="hold">
                                          <p:stCondLst>
                                            <p:cond delay="0"/>
                                          </p:stCondLst>
                                        </p:cTn>
                                        <p:tgtEl>
                                          <p:spTgt spid="2664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648"/>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6633"/>
                                        </p:tgtEl>
                                        <p:attrNameLst>
                                          <p:attrName>style.visibility</p:attrName>
                                        </p:attrNameLst>
                                      </p:cBhvr>
                                      <p:to>
                                        <p:strVal val="visible"/>
                                      </p:to>
                                    </p:set>
                                    <p:animEffect transition="in" filter="blinds(horizontal)">
                                      <p:cBhvr>
                                        <p:cTn id="53" dur="500"/>
                                        <p:tgtEl>
                                          <p:spTgt spid="26633"/>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26634"/>
                                        </p:tgtEl>
                                        <p:attrNameLst>
                                          <p:attrName>style.visibility</p:attrName>
                                        </p:attrNameLst>
                                      </p:cBhvr>
                                      <p:to>
                                        <p:strVal val="visible"/>
                                      </p:to>
                                    </p:set>
                                    <p:animEffect transition="in" filter="blinds(horizontal)">
                                      <p:cBhvr>
                                        <p:cTn id="56" dur="500"/>
                                        <p:tgtEl>
                                          <p:spTgt spid="26634"/>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26644"/>
                                        </p:tgtEl>
                                        <p:attrNameLst>
                                          <p:attrName>style.visibility</p:attrName>
                                        </p:attrNameLst>
                                      </p:cBhvr>
                                      <p:to>
                                        <p:strVal val="visible"/>
                                      </p:to>
                                    </p:set>
                                    <p:animEffect transition="in" filter="blinds(horizontal)">
                                      <p:cBhvr>
                                        <p:cTn id="61" dur="500"/>
                                        <p:tgtEl>
                                          <p:spTgt spid="26644"/>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26638"/>
                                        </p:tgtEl>
                                        <p:attrNameLst>
                                          <p:attrName>style.visibility</p:attrName>
                                        </p:attrNameLst>
                                      </p:cBhvr>
                                      <p:to>
                                        <p:strVal val="visible"/>
                                      </p:to>
                                    </p:set>
                                    <p:animEffect transition="in" filter="blinds(horizontal)">
                                      <p:cBhvr>
                                        <p:cTn id="64" dur="500"/>
                                        <p:tgtEl>
                                          <p:spTgt spid="2663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26643"/>
                                        </p:tgtEl>
                                        <p:attrNameLst>
                                          <p:attrName>style.visibility</p:attrName>
                                        </p:attrNameLst>
                                      </p:cBhvr>
                                      <p:to>
                                        <p:strVal val="visible"/>
                                      </p:to>
                                    </p:set>
                                    <p:animEffect transition="in" filter="blinds(horizontal)">
                                      <p:cBhvr>
                                        <p:cTn id="69" dur="500"/>
                                        <p:tgtEl>
                                          <p:spTgt spid="26643"/>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26639"/>
                                        </p:tgtEl>
                                        <p:attrNameLst>
                                          <p:attrName>style.visibility</p:attrName>
                                        </p:attrNameLst>
                                      </p:cBhvr>
                                      <p:to>
                                        <p:strVal val="visible"/>
                                      </p:to>
                                    </p:set>
                                    <p:animEffect transition="in" filter="blinds(horizontal)">
                                      <p:cBhvr>
                                        <p:cTn id="72" dur="500"/>
                                        <p:tgtEl>
                                          <p:spTgt spid="26639"/>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6656"/>
                                        </p:tgtEl>
                                        <p:attrNameLst>
                                          <p:attrName>style.visibility</p:attrName>
                                        </p:attrNameLst>
                                      </p:cBhvr>
                                      <p:to>
                                        <p:strVal val="visible"/>
                                      </p:to>
                                    </p:set>
                                    <p:animEffect transition="in" filter="blinds(horizontal)">
                                      <p:cBhvr>
                                        <p:cTn id="77" dur="500"/>
                                        <p:tgtEl>
                                          <p:spTgt spid="26656"/>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26655"/>
                                        </p:tgtEl>
                                        <p:attrNameLst>
                                          <p:attrName>style.visibility</p:attrName>
                                        </p:attrNameLst>
                                      </p:cBhvr>
                                      <p:to>
                                        <p:strVal val="visible"/>
                                      </p:to>
                                    </p:set>
                                    <p:animEffect transition="in" filter="blinds(horizontal)">
                                      <p:cBhvr>
                                        <p:cTn id="80" dur="500"/>
                                        <p:tgtEl>
                                          <p:spTgt spid="26655"/>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26640"/>
                                        </p:tgtEl>
                                        <p:attrNameLst>
                                          <p:attrName>style.visibility</p:attrName>
                                        </p:attrNameLst>
                                      </p:cBhvr>
                                      <p:to>
                                        <p:strVal val="visible"/>
                                      </p:to>
                                    </p:set>
                                    <p:animEffect transition="in" filter="blinds(horizontal)">
                                      <p:cBhvr>
                                        <p:cTn id="85" dur="500"/>
                                        <p:tgtEl>
                                          <p:spTgt spid="26640"/>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26646"/>
                                        </p:tgtEl>
                                        <p:attrNameLst>
                                          <p:attrName>style.visibility</p:attrName>
                                        </p:attrNameLst>
                                      </p:cBhvr>
                                      <p:to>
                                        <p:strVal val="visible"/>
                                      </p:to>
                                    </p:set>
                                    <p:animEffect transition="in" filter="blinds(horizontal)">
                                      <p:cBhvr>
                                        <p:cTn id="88" dur="500"/>
                                        <p:tgtEl>
                                          <p:spTgt spid="266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animBg="1"/>
      <p:bldP spid="26632" grpId="0"/>
      <p:bldP spid="26633" grpId="0" animBg="1"/>
      <p:bldP spid="26634" grpId="0"/>
      <p:bldP spid="26635" grpId="0"/>
      <p:bldP spid="26638" grpId="0"/>
      <p:bldP spid="26639" grpId="0"/>
      <p:bldP spid="26640" grpId="0"/>
      <p:bldP spid="26641" grpId="0"/>
      <p:bldP spid="26642" grpId="0"/>
      <p:bldP spid="26643" grpId="0" animBg="1"/>
      <p:bldP spid="26644" grpId="0" animBg="1"/>
      <p:bldP spid="26646" grpId="0" animBg="1"/>
      <p:bldP spid="26648" grpId="0" animBg="1"/>
      <p:bldP spid="26649" grpId="0"/>
      <p:bldP spid="26651" grpId="0" animBg="1"/>
      <p:bldP spid="26652" grpId="0" animBg="1"/>
      <p:bldP spid="26653" grpId="0" animBg="1"/>
      <p:bldP spid="26655" grpId="0"/>
      <p:bldP spid="26656" grpId="0" animBg="1"/>
      <p:bldP spid="26657" grpId="0" animBg="1"/>
      <p:bldP spid="2666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Line 4"/>
          <p:cNvSpPr>
            <a:spLocks noChangeShapeType="1"/>
          </p:cNvSpPr>
          <p:nvPr/>
        </p:nvSpPr>
        <p:spPr bwMode="auto">
          <a:xfrm flipH="1">
            <a:off x="4876800" y="2133600"/>
            <a:ext cx="0" cy="11207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89" name="Line 5"/>
          <p:cNvSpPr>
            <a:spLocks noChangeShapeType="1"/>
          </p:cNvSpPr>
          <p:nvPr/>
        </p:nvSpPr>
        <p:spPr bwMode="auto">
          <a:xfrm flipH="1" flipV="1">
            <a:off x="2362200" y="2667000"/>
            <a:ext cx="2514600" cy="5873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0" name="Line 6"/>
          <p:cNvSpPr>
            <a:spLocks noChangeShapeType="1"/>
          </p:cNvSpPr>
          <p:nvPr/>
        </p:nvSpPr>
        <p:spPr bwMode="auto">
          <a:xfrm flipH="1">
            <a:off x="4952999" y="4143849"/>
            <a:ext cx="3969" cy="93932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2" name="Oval 8"/>
          <p:cNvSpPr>
            <a:spLocks noChangeArrowheads="1"/>
          </p:cNvSpPr>
          <p:nvPr/>
        </p:nvSpPr>
        <p:spPr bwMode="auto">
          <a:xfrm>
            <a:off x="3657600" y="1295400"/>
            <a:ext cx="2355850" cy="865188"/>
          </a:xfrm>
          <a:prstGeom prst="ellipse">
            <a:avLst/>
          </a:prstGeom>
          <a:solidFill>
            <a:srgbClr val="D4FF75"/>
          </a:solidFill>
          <a:ln w="28575">
            <a:solidFill>
              <a:schemeClr val="tx1"/>
            </a:solidFill>
            <a:round/>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kumimoji="1" lang="en-US" altLang="en-US" b="1">
                <a:solidFill>
                  <a:schemeClr val="tx1"/>
                </a:solidFill>
                <a:latin typeface="Tahoma" pitchFamily="34" charset="0"/>
              </a:rPr>
              <a:t>Non-U.S.</a:t>
            </a:r>
          </a:p>
          <a:p>
            <a:pPr algn="ctr" eaLnBrk="1" hangingPunct="1">
              <a:spcBef>
                <a:spcPct val="0"/>
              </a:spcBef>
              <a:buClrTx/>
              <a:buFontTx/>
              <a:buNone/>
            </a:pPr>
            <a:r>
              <a:rPr kumimoji="1" lang="en-US" altLang="en-US" b="1">
                <a:solidFill>
                  <a:schemeClr val="tx1"/>
                </a:solidFill>
                <a:latin typeface="Tahoma" pitchFamily="34" charset="0"/>
              </a:rPr>
              <a:t>Trust</a:t>
            </a:r>
          </a:p>
        </p:txBody>
      </p:sp>
      <p:sp>
        <p:nvSpPr>
          <p:cNvPr id="67593" name="Line 9"/>
          <p:cNvSpPr>
            <a:spLocks noChangeShapeType="1"/>
          </p:cNvSpPr>
          <p:nvPr/>
        </p:nvSpPr>
        <p:spPr bwMode="auto">
          <a:xfrm flipH="1">
            <a:off x="4876800" y="1066800"/>
            <a:ext cx="0" cy="2286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4" name="Text Box 10"/>
          <p:cNvSpPr txBox="1">
            <a:spLocks noChangeArrowheads="1"/>
          </p:cNvSpPr>
          <p:nvPr/>
        </p:nvSpPr>
        <p:spPr bwMode="auto">
          <a:xfrm>
            <a:off x="3657600" y="762000"/>
            <a:ext cx="2541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Non-Resident Alien</a:t>
            </a:r>
          </a:p>
        </p:txBody>
      </p:sp>
      <p:sp>
        <p:nvSpPr>
          <p:cNvPr id="67595" name="Line 11"/>
          <p:cNvSpPr>
            <a:spLocks noChangeShapeType="1"/>
          </p:cNvSpPr>
          <p:nvPr/>
        </p:nvSpPr>
        <p:spPr bwMode="auto">
          <a:xfrm>
            <a:off x="4953000" y="6019800"/>
            <a:ext cx="0" cy="3810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7596" name="Text Box 12"/>
          <p:cNvSpPr txBox="1">
            <a:spLocks noChangeArrowheads="1"/>
          </p:cNvSpPr>
          <p:nvPr/>
        </p:nvSpPr>
        <p:spPr bwMode="auto">
          <a:xfrm>
            <a:off x="3652838" y="6308725"/>
            <a:ext cx="2595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2000">
                <a:solidFill>
                  <a:schemeClr val="tx1"/>
                </a:solidFill>
                <a:latin typeface="Tahoma" pitchFamily="34" charset="0"/>
              </a:rPr>
              <a:t>U.S. Business/USRPIs</a:t>
            </a:r>
          </a:p>
        </p:txBody>
      </p:sp>
      <p:sp>
        <p:nvSpPr>
          <p:cNvPr id="67599" name="Text Box 15"/>
          <p:cNvSpPr txBox="1">
            <a:spLocks noChangeArrowheads="1"/>
          </p:cNvSpPr>
          <p:nvPr/>
        </p:nvSpPr>
        <p:spPr bwMode="auto">
          <a:xfrm>
            <a:off x="533400" y="6000750"/>
            <a:ext cx="1766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rgbClr val="000000"/>
                </a:solidFill>
                <a:latin typeface="Tahoma" pitchFamily="34" charset="0"/>
              </a:rPr>
              <a:t>No Corporate Tax</a:t>
            </a:r>
          </a:p>
        </p:txBody>
      </p:sp>
      <p:sp>
        <p:nvSpPr>
          <p:cNvPr id="67600" name="Text Box 16"/>
          <p:cNvSpPr txBox="1">
            <a:spLocks noChangeArrowheads="1"/>
          </p:cNvSpPr>
          <p:nvPr/>
        </p:nvSpPr>
        <p:spPr bwMode="auto">
          <a:xfrm>
            <a:off x="228600" y="4570413"/>
            <a:ext cx="2254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defRPr/>
            </a:pPr>
            <a:r>
              <a:rPr kumimoji="1" lang="en-US" sz="1600" dirty="0" smtClean="0">
                <a:solidFill>
                  <a:schemeClr val="accent6"/>
                </a:solidFill>
                <a:latin typeface="Tahoma" pitchFamily="34" charset="0"/>
              </a:rPr>
              <a:t>Only self-determined</a:t>
            </a:r>
          </a:p>
          <a:p>
            <a:pPr>
              <a:defRPr/>
            </a:pPr>
            <a:r>
              <a:rPr kumimoji="1" lang="en-US" sz="1600" dirty="0" smtClean="0">
                <a:solidFill>
                  <a:schemeClr val="accent6"/>
                </a:solidFill>
                <a:latin typeface="Tahoma" pitchFamily="34" charset="0"/>
              </a:rPr>
              <a:t>§1446 Withholding Tax</a:t>
            </a:r>
            <a:endParaRPr kumimoji="1" lang="en-US" sz="1600" dirty="0">
              <a:solidFill>
                <a:schemeClr val="accent6"/>
              </a:solidFill>
              <a:latin typeface="Tahoma" pitchFamily="34" charset="0"/>
            </a:endParaRPr>
          </a:p>
        </p:txBody>
      </p:sp>
      <p:sp>
        <p:nvSpPr>
          <p:cNvPr id="67601" name="Text Box 17"/>
          <p:cNvSpPr txBox="1">
            <a:spLocks noChangeArrowheads="1"/>
          </p:cNvSpPr>
          <p:nvPr/>
        </p:nvSpPr>
        <p:spPr bwMode="auto">
          <a:xfrm>
            <a:off x="7178675" y="2251075"/>
            <a:ext cx="19653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rgbClr val="000000"/>
                </a:solidFill>
                <a:latin typeface="Tahoma" pitchFamily="34" charset="0"/>
              </a:rPr>
              <a:t>Single level of </a:t>
            </a:r>
          </a:p>
          <a:p>
            <a:pPr>
              <a:spcBef>
                <a:spcPct val="0"/>
              </a:spcBef>
              <a:buClrTx/>
              <a:buFontTx/>
              <a:buNone/>
            </a:pPr>
            <a:r>
              <a:rPr kumimoji="1" lang="en-US" altLang="en-US" sz="1600">
                <a:solidFill>
                  <a:srgbClr val="000000"/>
                </a:solidFill>
                <a:latin typeface="Tahoma" pitchFamily="34" charset="0"/>
              </a:rPr>
              <a:t>U.S. tax, including</a:t>
            </a:r>
          </a:p>
          <a:p>
            <a:pPr>
              <a:spcBef>
                <a:spcPct val="0"/>
              </a:spcBef>
              <a:buClrTx/>
              <a:buFontTx/>
              <a:buNone/>
            </a:pPr>
            <a:r>
              <a:rPr kumimoji="1" lang="en-US" altLang="en-US" sz="1600">
                <a:solidFill>
                  <a:srgbClr val="000000"/>
                </a:solidFill>
                <a:latin typeface="Tahoma" pitchFamily="34" charset="0"/>
              </a:rPr>
              <a:t>preferential tax</a:t>
            </a:r>
          </a:p>
          <a:p>
            <a:pPr>
              <a:spcBef>
                <a:spcPct val="0"/>
              </a:spcBef>
              <a:buClrTx/>
              <a:buFontTx/>
              <a:buNone/>
            </a:pPr>
            <a:r>
              <a:rPr kumimoji="1" lang="en-US" altLang="en-US" sz="1600">
                <a:solidFill>
                  <a:srgbClr val="000000"/>
                </a:solidFill>
                <a:latin typeface="Tahoma" pitchFamily="34" charset="0"/>
              </a:rPr>
              <a:t>rate of 20% for</a:t>
            </a:r>
          </a:p>
          <a:p>
            <a:pPr>
              <a:spcBef>
                <a:spcPct val="0"/>
              </a:spcBef>
              <a:buClrTx/>
              <a:buFontTx/>
              <a:buNone/>
            </a:pPr>
            <a:r>
              <a:rPr kumimoji="1" lang="en-US" altLang="en-US" sz="1600">
                <a:solidFill>
                  <a:srgbClr val="000000"/>
                </a:solidFill>
                <a:latin typeface="Tahoma" pitchFamily="34" charset="0"/>
              </a:rPr>
              <a:t>capital gains for</a:t>
            </a:r>
          </a:p>
          <a:p>
            <a:pPr>
              <a:spcBef>
                <a:spcPct val="0"/>
              </a:spcBef>
              <a:buClrTx/>
              <a:buFontTx/>
              <a:buNone/>
            </a:pPr>
            <a:r>
              <a:rPr kumimoji="1" lang="en-US" altLang="en-US" sz="1600">
                <a:solidFill>
                  <a:srgbClr val="000000"/>
                </a:solidFill>
                <a:latin typeface="Tahoma" pitchFamily="34" charset="0"/>
              </a:rPr>
              <a:t>sale of USRPI</a:t>
            </a:r>
          </a:p>
        </p:txBody>
      </p:sp>
      <p:sp>
        <p:nvSpPr>
          <p:cNvPr id="67602" name="Text Box 18"/>
          <p:cNvSpPr txBox="1">
            <a:spLocks noChangeArrowheads="1"/>
          </p:cNvSpPr>
          <p:nvPr/>
        </p:nvSpPr>
        <p:spPr bwMode="auto">
          <a:xfrm>
            <a:off x="3505200" y="2667000"/>
            <a:ext cx="604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rgbClr val="000000"/>
                </a:solidFill>
                <a:latin typeface="Tahoma" pitchFamily="34" charset="0"/>
              </a:rPr>
              <a:t>0.2%</a:t>
            </a:r>
          </a:p>
        </p:txBody>
      </p:sp>
      <p:sp>
        <p:nvSpPr>
          <p:cNvPr id="67603" name="Text Box 19"/>
          <p:cNvSpPr txBox="1">
            <a:spLocks noChangeArrowheads="1"/>
          </p:cNvSpPr>
          <p:nvPr/>
        </p:nvSpPr>
        <p:spPr bwMode="auto">
          <a:xfrm>
            <a:off x="4860925" y="2667000"/>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rgbClr val="000000"/>
                </a:solidFill>
                <a:latin typeface="Tahoma" pitchFamily="34" charset="0"/>
              </a:rPr>
              <a:t>99.8%</a:t>
            </a:r>
          </a:p>
        </p:txBody>
      </p:sp>
      <p:sp>
        <p:nvSpPr>
          <p:cNvPr id="67604" name="Line 20"/>
          <p:cNvSpPr>
            <a:spLocks noChangeShapeType="1"/>
          </p:cNvSpPr>
          <p:nvPr/>
        </p:nvSpPr>
        <p:spPr bwMode="auto">
          <a:xfrm flipV="1">
            <a:off x="2362200" y="4740275"/>
            <a:ext cx="2097088" cy="381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7605" name="Line 21"/>
          <p:cNvSpPr>
            <a:spLocks noChangeShapeType="1"/>
          </p:cNvSpPr>
          <p:nvPr/>
        </p:nvSpPr>
        <p:spPr bwMode="auto">
          <a:xfrm>
            <a:off x="2209800" y="6149975"/>
            <a:ext cx="2297113" cy="33338"/>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7608" name="Line 24"/>
          <p:cNvSpPr>
            <a:spLocks noChangeShapeType="1"/>
          </p:cNvSpPr>
          <p:nvPr/>
        </p:nvSpPr>
        <p:spPr bwMode="auto">
          <a:xfrm>
            <a:off x="2133600" y="3124200"/>
            <a:ext cx="2209800" cy="2209800"/>
          </a:xfrm>
          <a:prstGeom prst="line">
            <a:avLst/>
          </a:prstGeom>
          <a:noFill/>
          <a:ln w="2857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609" name="Text Box 25"/>
          <p:cNvSpPr txBox="1">
            <a:spLocks noChangeArrowheads="1"/>
          </p:cNvSpPr>
          <p:nvPr/>
        </p:nvSpPr>
        <p:spPr bwMode="auto">
          <a:xfrm>
            <a:off x="3505200" y="4876800"/>
            <a:ext cx="604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rgbClr val="000000"/>
                </a:solidFill>
                <a:latin typeface="Tahoma" pitchFamily="34" charset="0"/>
              </a:rPr>
              <a:t>0.2%</a:t>
            </a:r>
          </a:p>
        </p:txBody>
      </p:sp>
      <p:sp>
        <p:nvSpPr>
          <p:cNvPr id="9235" name="Text Box 26"/>
          <p:cNvSpPr txBox="1">
            <a:spLocks noChangeArrowheads="1"/>
          </p:cNvSpPr>
          <p:nvPr/>
        </p:nvSpPr>
        <p:spPr bwMode="auto">
          <a:xfrm>
            <a:off x="3903663" y="3227388"/>
            <a:ext cx="2205037"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20000"/>
              </a:spcBef>
              <a:buClrTx/>
              <a:buFontTx/>
              <a:buNone/>
            </a:pPr>
            <a:endParaRPr kumimoji="1" lang="en-US" altLang="en-US" sz="3000">
              <a:solidFill>
                <a:srgbClr val="000000"/>
              </a:solidFill>
              <a:latin typeface="Tahoma" pitchFamily="34" charset="0"/>
            </a:endParaRPr>
          </a:p>
        </p:txBody>
      </p:sp>
      <p:sp>
        <p:nvSpPr>
          <p:cNvPr id="67611" name="Text Box 27"/>
          <p:cNvSpPr txBox="1">
            <a:spLocks noChangeArrowheads="1"/>
          </p:cNvSpPr>
          <p:nvPr/>
        </p:nvSpPr>
        <p:spPr bwMode="auto">
          <a:xfrm>
            <a:off x="3733800" y="3254375"/>
            <a:ext cx="2446338" cy="889474"/>
          </a:xfrm>
          <a:prstGeom prst="rect">
            <a:avLst/>
          </a:prstGeom>
          <a:solidFill>
            <a:srgbClr val="FF7373"/>
          </a:solidFill>
          <a:ln w="28575">
            <a:solidFill>
              <a:schemeClr val="tx1"/>
            </a:solidFill>
            <a:miter lim="800000"/>
            <a:headEnd/>
            <a:tailEnd/>
          </a:ln>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lnSpc>
                <a:spcPct val="110000"/>
              </a:lnSpc>
              <a:spcBef>
                <a:spcPct val="20000"/>
              </a:spcBef>
              <a:buClrTx/>
              <a:buFontTx/>
              <a:buNone/>
            </a:pPr>
            <a:r>
              <a:rPr kumimoji="1" lang="en-US" altLang="en-US" sz="1400" b="1" smtClean="0">
                <a:solidFill>
                  <a:srgbClr val="000000"/>
                </a:solidFill>
                <a:latin typeface="Tahoma" pitchFamily="34" charset="0"/>
              </a:rPr>
              <a:t>Foreign </a:t>
            </a:r>
            <a:endParaRPr kumimoji="1" lang="en-US" altLang="en-US" sz="1400" b="1">
              <a:solidFill>
                <a:srgbClr val="000000"/>
              </a:solidFill>
              <a:latin typeface="Tahoma" pitchFamily="34" charset="0"/>
            </a:endParaRPr>
          </a:p>
          <a:p>
            <a:pPr algn="ctr">
              <a:lnSpc>
                <a:spcPct val="110000"/>
              </a:lnSpc>
              <a:spcBef>
                <a:spcPct val="20000"/>
              </a:spcBef>
              <a:buClrTx/>
              <a:buFontTx/>
              <a:buNone/>
            </a:pPr>
            <a:r>
              <a:rPr kumimoji="1" lang="en-US" altLang="en-US" sz="1400" b="1">
                <a:solidFill>
                  <a:srgbClr val="000000"/>
                </a:solidFill>
                <a:latin typeface="Tahoma" pitchFamily="34" charset="0"/>
              </a:rPr>
              <a:t>“check-the-box</a:t>
            </a:r>
          </a:p>
          <a:p>
            <a:pPr algn="ctr">
              <a:lnSpc>
                <a:spcPct val="110000"/>
              </a:lnSpc>
              <a:spcBef>
                <a:spcPct val="20000"/>
              </a:spcBef>
              <a:buClrTx/>
              <a:buFontTx/>
              <a:buNone/>
            </a:pPr>
            <a:r>
              <a:rPr kumimoji="1" lang="en-US" altLang="en-US" sz="1400" b="1">
                <a:solidFill>
                  <a:srgbClr val="000000"/>
                </a:solidFill>
                <a:latin typeface="Tahoma" pitchFamily="34" charset="0"/>
              </a:rPr>
              <a:t>Partnership</a:t>
            </a:r>
            <a:r>
              <a:rPr kumimoji="1" lang="en-US" altLang="en-US" sz="1400" b="1" smtClean="0">
                <a:solidFill>
                  <a:srgbClr val="000000"/>
                </a:solidFill>
                <a:latin typeface="Tahoma" pitchFamily="34" charset="0"/>
              </a:rPr>
              <a:t>”</a:t>
            </a:r>
            <a:endParaRPr kumimoji="1" lang="en-US" altLang="en-US" sz="1400" b="1">
              <a:solidFill>
                <a:srgbClr val="000000"/>
              </a:solidFill>
              <a:latin typeface="Tahoma" pitchFamily="34" charset="0"/>
            </a:endParaRPr>
          </a:p>
        </p:txBody>
      </p:sp>
      <p:sp>
        <p:nvSpPr>
          <p:cNvPr id="67612" name="Line 28"/>
          <p:cNvSpPr>
            <a:spLocks noChangeShapeType="1"/>
          </p:cNvSpPr>
          <p:nvPr/>
        </p:nvSpPr>
        <p:spPr bwMode="auto">
          <a:xfrm flipV="1">
            <a:off x="4110038" y="3254374"/>
            <a:ext cx="766762" cy="889475"/>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613" name="Line 29"/>
          <p:cNvSpPr>
            <a:spLocks noChangeShapeType="1"/>
          </p:cNvSpPr>
          <p:nvPr/>
        </p:nvSpPr>
        <p:spPr bwMode="auto">
          <a:xfrm>
            <a:off x="4876800" y="3254376"/>
            <a:ext cx="914400" cy="889474"/>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614" name="Text Box 30"/>
          <p:cNvSpPr txBox="1">
            <a:spLocks noChangeArrowheads="1"/>
          </p:cNvSpPr>
          <p:nvPr/>
        </p:nvSpPr>
        <p:spPr bwMode="auto">
          <a:xfrm>
            <a:off x="381000" y="3708400"/>
            <a:ext cx="19875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rgbClr val="000000"/>
                </a:solidFill>
                <a:latin typeface="Tahoma" pitchFamily="34" charset="0"/>
              </a:rPr>
              <a:t>Estate Tax Insulator</a:t>
            </a:r>
          </a:p>
        </p:txBody>
      </p:sp>
      <p:sp>
        <p:nvSpPr>
          <p:cNvPr id="67615" name="Line 31"/>
          <p:cNvSpPr>
            <a:spLocks noChangeShapeType="1"/>
          </p:cNvSpPr>
          <p:nvPr/>
        </p:nvSpPr>
        <p:spPr bwMode="auto">
          <a:xfrm>
            <a:off x="2286000" y="3863975"/>
            <a:ext cx="1349375" cy="1270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7617" name="Text Box 33"/>
          <p:cNvSpPr txBox="1">
            <a:spLocks noChangeArrowheads="1"/>
          </p:cNvSpPr>
          <p:nvPr/>
        </p:nvSpPr>
        <p:spPr bwMode="auto">
          <a:xfrm>
            <a:off x="4876800" y="4800600"/>
            <a:ext cx="701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rgbClr val="000000"/>
                </a:solidFill>
                <a:latin typeface="Tahoma" pitchFamily="34" charset="0"/>
              </a:rPr>
              <a:t>99.8%</a:t>
            </a:r>
          </a:p>
        </p:txBody>
      </p:sp>
      <p:sp>
        <p:nvSpPr>
          <p:cNvPr id="9242" name="Text Box 35"/>
          <p:cNvSpPr txBox="1">
            <a:spLocks noChangeArrowheads="1"/>
          </p:cNvSpPr>
          <p:nvPr/>
        </p:nvSpPr>
        <p:spPr bwMode="auto">
          <a:xfrm>
            <a:off x="76200" y="76200"/>
            <a:ext cx="8991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50000"/>
              </a:spcBef>
              <a:buClrTx/>
              <a:buFontTx/>
              <a:buNone/>
            </a:pPr>
            <a:r>
              <a:rPr lang="en-US" altLang="en-US" sz="1400" b="1">
                <a:solidFill>
                  <a:schemeClr val="tx1"/>
                </a:solidFill>
              </a:rPr>
              <a:t>Scenario </a:t>
            </a:r>
            <a:r>
              <a:rPr lang="en-US" altLang="en-US" sz="1400" b="1" smtClean="0">
                <a:solidFill>
                  <a:schemeClr val="tx1"/>
                </a:solidFill>
              </a:rPr>
              <a:t>5 </a:t>
            </a:r>
            <a:r>
              <a:rPr lang="en-US" altLang="en-US" sz="1400" b="1" smtClean="0">
                <a:solidFill>
                  <a:schemeClr val="accent6"/>
                </a:solidFill>
              </a:rPr>
              <a:t>: </a:t>
            </a:r>
            <a:r>
              <a:rPr lang="en-US" altLang="en-US" sz="1400">
                <a:solidFill>
                  <a:schemeClr val="tx1"/>
                </a:solidFill>
              </a:rPr>
              <a:t>Two-tier partnership with non-US trust ownership: Advantage of single level of US income tax at the lower 20% long-term capital gain rate plus more assured estate tax insulation and a Will substitute. </a:t>
            </a:r>
          </a:p>
        </p:txBody>
      </p:sp>
      <p:sp>
        <p:nvSpPr>
          <p:cNvPr id="67620" name="AutoShape 36"/>
          <p:cNvSpPr>
            <a:spLocks noChangeArrowheads="1"/>
          </p:cNvSpPr>
          <p:nvPr/>
        </p:nvSpPr>
        <p:spPr bwMode="auto">
          <a:xfrm>
            <a:off x="2590800" y="5105400"/>
            <a:ext cx="4724400" cy="914400"/>
          </a:xfrm>
          <a:prstGeom prst="triangle">
            <a:avLst>
              <a:gd name="adj" fmla="val 50000"/>
            </a:avLst>
          </a:prstGeom>
          <a:solidFill>
            <a:srgbClr val="C8A004"/>
          </a:solidFill>
          <a:ln w="25400">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kumimoji="1" lang="en-US" altLang="en-US" sz="1600" b="1">
                <a:solidFill>
                  <a:srgbClr val="000000"/>
                </a:solidFill>
                <a:latin typeface="Tahoma" pitchFamily="34" charset="0"/>
              </a:rPr>
              <a:t>U.S. LLC</a:t>
            </a:r>
          </a:p>
          <a:p>
            <a:pPr algn="ctr" eaLnBrk="1" hangingPunct="1">
              <a:spcBef>
                <a:spcPct val="0"/>
              </a:spcBef>
              <a:buClrTx/>
              <a:buFontTx/>
              <a:buNone/>
            </a:pPr>
            <a:r>
              <a:rPr kumimoji="1" lang="en-US" altLang="en-US" sz="1600" b="1">
                <a:solidFill>
                  <a:srgbClr val="000000"/>
                </a:solidFill>
                <a:latin typeface="Tahoma" pitchFamily="34" charset="0"/>
              </a:rPr>
              <a:t>or</a:t>
            </a:r>
          </a:p>
          <a:p>
            <a:pPr algn="ctr" eaLnBrk="1" hangingPunct="1">
              <a:spcBef>
                <a:spcPct val="0"/>
              </a:spcBef>
              <a:buClrTx/>
              <a:buFontTx/>
              <a:buNone/>
            </a:pPr>
            <a:r>
              <a:rPr kumimoji="1" lang="en-US" altLang="en-US" sz="1600" b="1">
                <a:solidFill>
                  <a:srgbClr val="000000"/>
                </a:solidFill>
                <a:latin typeface="Tahoma" pitchFamily="34" charset="0"/>
              </a:rPr>
              <a:t>U.S. limited partnership</a:t>
            </a:r>
          </a:p>
          <a:p>
            <a:pPr algn="ctr" eaLnBrk="1" hangingPunct="1">
              <a:spcBef>
                <a:spcPct val="0"/>
              </a:spcBef>
              <a:buClrTx/>
              <a:buFontTx/>
              <a:buNone/>
            </a:pPr>
            <a:endParaRPr lang="en-US" altLang="en-US" sz="1400" b="1">
              <a:solidFill>
                <a:schemeClr val="tx1"/>
              </a:solidFill>
              <a:latin typeface="Tahoma" pitchFamily="34" charset="0"/>
            </a:endParaRPr>
          </a:p>
        </p:txBody>
      </p:sp>
      <p:sp>
        <p:nvSpPr>
          <p:cNvPr id="67621" name="Line 37"/>
          <p:cNvSpPr>
            <a:spLocks noChangeShapeType="1"/>
          </p:cNvSpPr>
          <p:nvPr/>
        </p:nvSpPr>
        <p:spPr bwMode="auto">
          <a:xfrm flipH="1">
            <a:off x="6019800" y="2514600"/>
            <a:ext cx="1143000" cy="0"/>
          </a:xfrm>
          <a:prstGeom prst="line">
            <a:avLst/>
          </a:prstGeom>
          <a:noFill/>
          <a:ln w="381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45" name="Rectangle 31"/>
          <p:cNvSpPr>
            <a:spLocks noChangeArrowheads="1"/>
          </p:cNvSpPr>
          <p:nvPr/>
        </p:nvSpPr>
        <p:spPr bwMode="auto">
          <a:xfrm>
            <a:off x="1447800" y="2209800"/>
            <a:ext cx="9144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rgbClr val="000000"/>
                </a:solidFill>
              </a:rPr>
              <a:t>Delaware</a:t>
            </a:r>
          </a:p>
          <a:p>
            <a:pPr algn="ctr" eaLnBrk="1" hangingPunct="1">
              <a:spcBef>
                <a:spcPct val="0"/>
              </a:spcBef>
              <a:buClrTx/>
              <a:buFontTx/>
              <a:buNone/>
            </a:pPr>
            <a:r>
              <a:rPr lang="en-US" altLang="en-US" sz="1600" b="1">
                <a:solidFill>
                  <a:srgbClr val="000000"/>
                </a:solidFill>
              </a:rPr>
              <a:t>Corp</a:t>
            </a:r>
          </a:p>
        </p:txBody>
      </p:sp>
      <p:sp>
        <p:nvSpPr>
          <p:cNvPr id="2" name="Line 4"/>
          <p:cNvSpPr>
            <a:spLocks noChangeShapeType="1"/>
          </p:cNvSpPr>
          <p:nvPr/>
        </p:nvSpPr>
        <p:spPr bwMode="auto">
          <a:xfrm flipH="1">
            <a:off x="1905000" y="1676400"/>
            <a:ext cx="175260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 name="Text Box 19"/>
          <p:cNvSpPr txBox="1">
            <a:spLocks noChangeArrowheads="1"/>
          </p:cNvSpPr>
          <p:nvPr/>
        </p:nvSpPr>
        <p:spPr bwMode="auto">
          <a:xfrm>
            <a:off x="2743200" y="1524000"/>
            <a:ext cx="647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rgbClr val="000000"/>
                </a:solidFill>
                <a:latin typeface="Tahoma" pitchFamily="34" charset="0"/>
              </a:rPr>
              <a:t>100%</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7594"/>
                                        </p:tgtEl>
                                        <p:attrNameLst>
                                          <p:attrName>style.visibility</p:attrName>
                                        </p:attrNameLst>
                                      </p:cBhvr>
                                      <p:to>
                                        <p:strVal val="visible"/>
                                      </p:to>
                                    </p:set>
                                    <p:animEffect transition="in" filter="blinds(horizontal)">
                                      <p:cBhvr>
                                        <p:cTn id="7" dur="500"/>
                                        <p:tgtEl>
                                          <p:spTgt spid="67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7593"/>
                                        </p:tgtEl>
                                        <p:attrNameLst>
                                          <p:attrName>style.visibility</p:attrName>
                                        </p:attrNameLst>
                                      </p:cBhvr>
                                      <p:to>
                                        <p:strVal val="visible"/>
                                      </p:to>
                                    </p:set>
                                    <p:animEffect transition="in" filter="blinds(horizontal)">
                                      <p:cBhvr>
                                        <p:cTn id="12" dur="500"/>
                                        <p:tgtEl>
                                          <p:spTgt spid="6759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67592"/>
                                        </p:tgtEl>
                                        <p:attrNameLst>
                                          <p:attrName>style.visibility</p:attrName>
                                        </p:attrNameLst>
                                      </p:cBhvr>
                                      <p:to>
                                        <p:strVal val="visible"/>
                                      </p:to>
                                    </p:set>
                                    <p:animEffect transition="in" filter="blinds(horizontal)">
                                      <p:cBhvr>
                                        <p:cTn id="15" dur="500"/>
                                        <p:tgtEl>
                                          <p:spTgt spid="6759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67602"/>
                                        </p:tgtEl>
                                        <p:attrNameLst>
                                          <p:attrName>style.visibility</p:attrName>
                                        </p:attrNameLst>
                                      </p:cBhvr>
                                      <p:to>
                                        <p:strVal val="visible"/>
                                      </p:to>
                                    </p:set>
                                    <p:animEffect transition="in" filter="blinds(horizontal)">
                                      <p:cBhvr>
                                        <p:cTn id="20" dur="500"/>
                                        <p:tgtEl>
                                          <p:spTgt spid="67602"/>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7603"/>
                                        </p:tgtEl>
                                        <p:attrNameLst>
                                          <p:attrName>style.visibility</p:attrName>
                                        </p:attrNameLst>
                                      </p:cBhvr>
                                      <p:to>
                                        <p:strVal val="visible"/>
                                      </p:to>
                                    </p:set>
                                    <p:animEffect transition="in" filter="blinds(horizontal)">
                                      <p:cBhvr>
                                        <p:cTn id="23" dur="500"/>
                                        <p:tgtEl>
                                          <p:spTgt spid="67603"/>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7588"/>
                                        </p:tgtEl>
                                        <p:attrNameLst>
                                          <p:attrName>style.visibility</p:attrName>
                                        </p:attrNameLst>
                                      </p:cBhvr>
                                      <p:to>
                                        <p:strVal val="visible"/>
                                      </p:to>
                                    </p:set>
                                    <p:animEffect transition="in" filter="blinds(horizontal)">
                                      <p:cBhvr>
                                        <p:cTn id="26" dur="500"/>
                                        <p:tgtEl>
                                          <p:spTgt spid="6758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7589"/>
                                        </p:tgtEl>
                                        <p:attrNameLst>
                                          <p:attrName>style.visibility</p:attrName>
                                        </p:attrNameLst>
                                      </p:cBhvr>
                                      <p:to>
                                        <p:strVal val="visible"/>
                                      </p:to>
                                    </p:set>
                                    <p:animEffect transition="in" filter="blinds(horizontal)">
                                      <p:cBhvr>
                                        <p:cTn id="29" dur="500"/>
                                        <p:tgtEl>
                                          <p:spTgt spid="67589"/>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67611"/>
                                        </p:tgtEl>
                                        <p:attrNameLst>
                                          <p:attrName>style.visibility</p:attrName>
                                        </p:attrNameLst>
                                      </p:cBhvr>
                                      <p:to>
                                        <p:strVal val="visible"/>
                                      </p:to>
                                    </p:set>
                                    <p:animEffect transition="in" filter="blinds(horizontal)">
                                      <p:cBhvr>
                                        <p:cTn id="32" dur="500"/>
                                        <p:tgtEl>
                                          <p:spTgt spid="67611"/>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67613"/>
                                        </p:tgtEl>
                                        <p:attrNameLst>
                                          <p:attrName>style.visibility</p:attrName>
                                        </p:attrNameLst>
                                      </p:cBhvr>
                                      <p:to>
                                        <p:strVal val="visible"/>
                                      </p:to>
                                    </p:set>
                                    <p:animEffect transition="in" filter="blinds(horizontal)">
                                      <p:cBhvr>
                                        <p:cTn id="35" dur="500"/>
                                        <p:tgtEl>
                                          <p:spTgt spid="67613"/>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67612"/>
                                        </p:tgtEl>
                                        <p:attrNameLst>
                                          <p:attrName>style.visibility</p:attrName>
                                        </p:attrNameLst>
                                      </p:cBhvr>
                                      <p:to>
                                        <p:strVal val="visible"/>
                                      </p:to>
                                    </p:set>
                                    <p:animEffect transition="in" filter="blinds(horizontal)">
                                      <p:cBhvr>
                                        <p:cTn id="38" dur="500"/>
                                        <p:tgtEl>
                                          <p:spTgt spid="6761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67609"/>
                                        </p:tgtEl>
                                        <p:attrNameLst>
                                          <p:attrName>style.visibility</p:attrName>
                                        </p:attrNameLst>
                                      </p:cBhvr>
                                      <p:to>
                                        <p:strVal val="visible"/>
                                      </p:to>
                                    </p:set>
                                    <p:animEffect transition="in" filter="blinds(horizontal)">
                                      <p:cBhvr>
                                        <p:cTn id="43" dur="500"/>
                                        <p:tgtEl>
                                          <p:spTgt spid="67609"/>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67617"/>
                                        </p:tgtEl>
                                        <p:attrNameLst>
                                          <p:attrName>style.visibility</p:attrName>
                                        </p:attrNameLst>
                                      </p:cBhvr>
                                      <p:to>
                                        <p:strVal val="visible"/>
                                      </p:to>
                                    </p:set>
                                    <p:animEffect transition="in" filter="blinds(horizontal)">
                                      <p:cBhvr>
                                        <p:cTn id="46" dur="500"/>
                                        <p:tgtEl>
                                          <p:spTgt spid="67617"/>
                                        </p:tgtEl>
                                      </p:cBhvr>
                                    </p:animEffect>
                                  </p:childTnLst>
                                </p:cTn>
                              </p:par>
                              <p:par>
                                <p:cTn id="47" presetID="1" presetClass="entr" presetSubtype="0" fill="hold" grpId="0" nodeType="withEffect">
                                  <p:stCondLst>
                                    <p:cond delay="0"/>
                                  </p:stCondLst>
                                  <p:childTnLst>
                                    <p:set>
                                      <p:cBhvr>
                                        <p:cTn id="48" dur="1" fill="hold">
                                          <p:stCondLst>
                                            <p:cond delay="0"/>
                                          </p:stCondLst>
                                        </p:cTn>
                                        <p:tgtEl>
                                          <p:spTgt spid="67590"/>
                                        </p:tgtEl>
                                        <p:attrNameLst>
                                          <p:attrName>style.visibility</p:attrName>
                                        </p:attrNameLst>
                                      </p:cBhvr>
                                      <p:to>
                                        <p:strVal val="visible"/>
                                      </p:to>
                                    </p:set>
                                  </p:childTnLst>
                                </p:cTn>
                              </p:par>
                              <p:par>
                                <p:cTn id="49" presetID="3" presetClass="entr" presetSubtype="10" fill="hold" grpId="0" nodeType="withEffect">
                                  <p:stCondLst>
                                    <p:cond delay="0"/>
                                  </p:stCondLst>
                                  <p:childTnLst>
                                    <p:set>
                                      <p:cBhvr>
                                        <p:cTn id="50" dur="1" fill="hold">
                                          <p:stCondLst>
                                            <p:cond delay="0"/>
                                          </p:stCondLst>
                                        </p:cTn>
                                        <p:tgtEl>
                                          <p:spTgt spid="67620"/>
                                        </p:tgtEl>
                                        <p:attrNameLst>
                                          <p:attrName>style.visibility</p:attrName>
                                        </p:attrNameLst>
                                      </p:cBhvr>
                                      <p:to>
                                        <p:strVal val="visible"/>
                                      </p:to>
                                    </p:set>
                                    <p:animEffect transition="in" filter="blinds(horizontal)">
                                      <p:cBhvr>
                                        <p:cTn id="51" dur="500"/>
                                        <p:tgtEl>
                                          <p:spTgt spid="67620"/>
                                        </p:tgtEl>
                                      </p:cBhvr>
                                    </p:animEffect>
                                  </p:childTnLst>
                                </p:cTn>
                              </p:par>
                              <p:par>
                                <p:cTn id="52" presetID="1" presetClass="entr" presetSubtype="0" fill="hold" grpId="0" nodeType="withEffect">
                                  <p:stCondLst>
                                    <p:cond delay="0"/>
                                  </p:stCondLst>
                                  <p:childTnLst>
                                    <p:set>
                                      <p:cBhvr>
                                        <p:cTn id="53" dur="1" fill="hold">
                                          <p:stCondLst>
                                            <p:cond delay="0"/>
                                          </p:stCondLst>
                                        </p:cTn>
                                        <p:tgtEl>
                                          <p:spTgt spid="67608"/>
                                        </p:tgtEl>
                                        <p:attrNameLst>
                                          <p:attrName>style.visibility</p:attrName>
                                        </p:attrNameLst>
                                      </p:cBhvr>
                                      <p:to>
                                        <p:strVal val="visible"/>
                                      </p:to>
                                    </p:se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67595"/>
                                        </p:tgtEl>
                                        <p:attrNameLst>
                                          <p:attrName>style.visibility</p:attrName>
                                        </p:attrNameLst>
                                      </p:cBhvr>
                                      <p:to>
                                        <p:strVal val="visible"/>
                                      </p:to>
                                    </p:set>
                                    <p:animEffect transition="in" filter="blinds(horizontal)">
                                      <p:cBhvr>
                                        <p:cTn id="58" dur="500"/>
                                        <p:tgtEl>
                                          <p:spTgt spid="67595"/>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67596"/>
                                        </p:tgtEl>
                                        <p:attrNameLst>
                                          <p:attrName>style.visibility</p:attrName>
                                        </p:attrNameLst>
                                      </p:cBhvr>
                                      <p:to>
                                        <p:strVal val="visible"/>
                                      </p:to>
                                    </p:set>
                                    <p:animEffect transition="in" filter="blinds(horizontal)">
                                      <p:cBhvr>
                                        <p:cTn id="61" dur="500"/>
                                        <p:tgtEl>
                                          <p:spTgt spid="67596"/>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67605"/>
                                        </p:tgtEl>
                                        <p:attrNameLst>
                                          <p:attrName>style.visibility</p:attrName>
                                        </p:attrNameLst>
                                      </p:cBhvr>
                                      <p:to>
                                        <p:strVal val="visible"/>
                                      </p:to>
                                    </p:set>
                                    <p:animEffect transition="in" filter="blinds(horizontal)">
                                      <p:cBhvr>
                                        <p:cTn id="66" dur="500"/>
                                        <p:tgtEl>
                                          <p:spTgt spid="67605"/>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67599"/>
                                        </p:tgtEl>
                                        <p:attrNameLst>
                                          <p:attrName>style.visibility</p:attrName>
                                        </p:attrNameLst>
                                      </p:cBhvr>
                                      <p:to>
                                        <p:strVal val="visible"/>
                                      </p:to>
                                    </p:set>
                                    <p:animEffect transition="in" filter="blinds(horizontal)">
                                      <p:cBhvr>
                                        <p:cTn id="69" dur="500"/>
                                        <p:tgtEl>
                                          <p:spTgt spid="67599"/>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3" presetClass="entr" presetSubtype="10" fill="hold" grpId="1" nodeType="clickEffect">
                                  <p:stCondLst>
                                    <p:cond delay="0"/>
                                  </p:stCondLst>
                                  <p:childTnLst>
                                    <p:set>
                                      <p:cBhvr>
                                        <p:cTn id="73" dur="1" fill="hold">
                                          <p:stCondLst>
                                            <p:cond delay="0"/>
                                          </p:stCondLst>
                                        </p:cTn>
                                        <p:tgtEl>
                                          <p:spTgt spid="67605"/>
                                        </p:tgtEl>
                                        <p:attrNameLst>
                                          <p:attrName>style.visibility</p:attrName>
                                        </p:attrNameLst>
                                      </p:cBhvr>
                                      <p:to>
                                        <p:strVal val="visible"/>
                                      </p:to>
                                    </p:set>
                                    <p:animEffect transition="in" filter="blinds(horizontal)">
                                      <p:cBhvr>
                                        <p:cTn id="74" dur="500"/>
                                        <p:tgtEl>
                                          <p:spTgt spid="67605"/>
                                        </p:tgtEl>
                                      </p:cBhvr>
                                    </p:animEffect>
                                  </p:childTnLst>
                                </p:cTn>
                              </p:par>
                              <p:par>
                                <p:cTn id="75" presetID="3" presetClass="entr" presetSubtype="10" fill="hold" grpId="1" nodeType="withEffect">
                                  <p:stCondLst>
                                    <p:cond delay="0"/>
                                  </p:stCondLst>
                                  <p:childTnLst>
                                    <p:set>
                                      <p:cBhvr>
                                        <p:cTn id="76" dur="1" fill="hold">
                                          <p:stCondLst>
                                            <p:cond delay="0"/>
                                          </p:stCondLst>
                                        </p:cTn>
                                        <p:tgtEl>
                                          <p:spTgt spid="67599"/>
                                        </p:tgtEl>
                                        <p:attrNameLst>
                                          <p:attrName>style.visibility</p:attrName>
                                        </p:attrNameLst>
                                      </p:cBhvr>
                                      <p:to>
                                        <p:strVal val="visible"/>
                                      </p:to>
                                    </p:set>
                                    <p:animEffect transition="in" filter="blinds(horizontal)">
                                      <p:cBhvr>
                                        <p:cTn id="77" dur="500"/>
                                        <p:tgtEl>
                                          <p:spTgt spid="67599"/>
                                        </p:tgtEl>
                                      </p:cBhvr>
                                    </p:animEffect>
                                  </p:childTnLst>
                                </p:cTn>
                              </p:par>
                              <p:par>
                                <p:cTn id="78" presetID="3" presetClass="entr" presetSubtype="10" fill="hold" grpId="0" nodeType="withEffect">
                                  <p:stCondLst>
                                    <p:cond delay="0"/>
                                  </p:stCondLst>
                                  <p:childTnLst>
                                    <p:set>
                                      <p:cBhvr>
                                        <p:cTn id="79" dur="1" fill="hold">
                                          <p:stCondLst>
                                            <p:cond delay="0"/>
                                          </p:stCondLst>
                                        </p:cTn>
                                        <p:tgtEl>
                                          <p:spTgt spid="67604"/>
                                        </p:tgtEl>
                                        <p:attrNameLst>
                                          <p:attrName>style.visibility</p:attrName>
                                        </p:attrNameLst>
                                      </p:cBhvr>
                                      <p:to>
                                        <p:strVal val="visible"/>
                                      </p:to>
                                    </p:set>
                                    <p:animEffect transition="in" filter="blinds(horizontal)">
                                      <p:cBhvr>
                                        <p:cTn id="80" dur="500"/>
                                        <p:tgtEl>
                                          <p:spTgt spid="67604"/>
                                        </p:tgtEl>
                                      </p:cBhvr>
                                    </p:animEffect>
                                  </p:childTnLst>
                                </p:cTn>
                              </p:par>
                              <p:par>
                                <p:cTn id="81" presetID="3" presetClass="entr" presetSubtype="10" fill="hold" grpId="0" nodeType="withEffect">
                                  <p:stCondLst>
                                    <p:cond delay="0"/>
                                  </p:stCondLst>
                                  <p:childTnLst>
                                    <p:set>
                                      <p:cBhvr>
                                        <p:cTn id="82" dur="1" fill="hold">
                                          <p:stCondLst>
                                            <p:cond delay="0"/>
                                          </p:stCondLst>
                                        </p:cTn>
                                        <p:tgtEl>
                                          <p:spTgt spid="67600"/>
                                        </p:tgtEl>
                                        <p:attrNameLst>
                                          <p:attrName>style.visibility</p:attrName>
                                        </p:attrNameLst>
                                      </p:cBhvr>
                                      <p:to>
                                        <p:strVal val="visible"/>
                                      </p:to>
                                    </p:set>
                                    <p:animEffect transition="in" filter="blinds(horizontal)">
                                      <p:cBhvr>
                                        <p:cTn id="83" dur="500"/>
                                        <p:tgtEl>
                                          <p:spTgt spid="67600"/>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3" presetClass="entr" presetSubtype="10" fill="hold" grpId="0" nodeType="clickEffect">
                                  <p:stCondLst>
                                    <p:cond delay="0"/>
                                  </p:stCondLst>
                                  <p:childTnLst>
                                    <p:set>
                                      <p:cBhvr>
                                        <p:cTn id="87" dur="1" fill="hold">
                                          <p:stCondLst>
                                            <p:cond delay="0"/>
                                          </p:stCondLst>
                                        </p:cTn>
                                        <p:tgtEl>
                                          <p:spTgt spid="67615"/>
                                        </p:tgtEl>
                                        <p:attrNameLst>
                                          <p:attrName>style.visibility</p:attrName>
                                        </p:attrNameLst>
                                      </p:cBhvr>
                                      <p:to>
                                        <p:strVal val="visible"/>
                                      </p:to>
                                    </p:set>
                                    <p:animEffect transition="in" filter="blinds(horizontal)">
                                      <p:cBhvr>
                                        <p:cTn id="88" dur="500"/>
                                        <p:tgtEl>
                                          <p:spTgt spid="67615"/>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67614"/>
                                        </p:tgtEl>
                                        <p:attrNameLst>
                                          <p:attrName>style.visibility</p:attrName>
                                        </p:attrNameLst>
                                      </p:cBhvr>
                                      <p:to>
                                        <p:strVal val="visible"/>
                                      </p:to>
                                    </p:set>
                                    <p:animEffect transition="in" filter="blinds(horizontal)">
                                      <p:cBhvr>
                                        <p:cTn id="91" dur="500"/>
                                        <p:tgtEl>
                                          <p:spTgt spid="6761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67621"/>
                                        </p:tgtEl>
                                        <p:attrNameLst>
                                          <p:attrName>style.visibility</p:attrName>
                                        </p:attrNameLst>
                                      </p:cBhvr>
                                      <p:to>
                                        <p:strVal val="visible"/>
                                      </p:to>
                                    </p:set>
                                    <p:animEffect transition="in" filter="blinds(horizontal)">
                                      <p:cBhvr>
                                        <p:cTn id="96" dur="500"/>
                                        <p:tgtEl>
                                          <p:spTgt spid="67621"/>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67601"/>
                                        </p:tgtEl>
                                        <p:attrNameLst>
                                          <p:attrName>style.visibility</p:attrName>
                                        </p:attrNameLst>
                                      </p:cBhvr>
                                      <p:to>
                                        <p:strVal val="visible"/>
                                      </p:to>
                                    </p:set>
                                    <p:animEffect transition="in" filter="blinds(horizontal)">
                                      <p:cBhvr>
                                        <p:cTn id="99" dur="500"/>
                                        <p:tgtEl>
                                          <p:spTgt spid="67601"/>
                                        </p:tgtEl>
                                      </p:cBhvr>
                                    </p:animEffect>
                                  </p:childTnLst>
                                </p:cTn>
                              </p:par>
                              <p:par>
                                <p:cTn id="100" presetID="3" presetClass="entr" presetSubtype="10" fill="hold" grpId="0" nodeType="withEffect">
                                  <p:stCondLst>
                                    <p:cond delay="0"/>
                                  </p:stCondLst>
                                  <p:childTnLst>
                                    <p:set>
                                      <p:cBhvr>
                                        <p:cTn id="101" dur="1" fill="hold">
                                          <p:stCondLst>
                                            <p:cond delay="0"/>
                                          </p:stCondLst>
                                        </p:cTn>
                                        <p:tgtEl>
                                          <p:spTgt spid="2"/>
                                        </p:tgtEl>
                                        <p:attrNameLst>
                                          <p:attrName>style.visibility</p:attrName>
                                        </p:attrNameLst>
                                      </p:cBhvr>
                                      <p:to>
                                        <p:strVal val="visible"/>
                                      </p:to>
                                    </p:set>
                                    <p:animEffect transition="in" filter="blinds(horizontal)">
                                      <p:cBhvr>
                                        <p:cTn id="102" dur="500"/>
                                        <p:tgtEl>
                                          <p:spTgt spid="2"/>
                                        </p:tgtEl>
                                      </p:cBhvr>
                                    </p:animEffect>
                                  </p:childTnLst>
                                </p:cTn>
                              </p:par>
                              <p:par>
                                <p:cTn id="103" presetID="3" presetClass="entr" presetSubtype="10" fill="hold" grpId="0" nodeType="withEffect">
                                  <p:stCondLst>
                                    <p:cond delay="0"/>
                                  </p:stCondLst>
                                  <p:childTnLst>
                                    <p:set>
                                      <p:cBhvr>
                                        <p:cTn id="104" dur="1" fill="hold">
                                          <p:stCondLst>
                                            <p:cond delay="0"/>
                                          </p:stCondLst>
                                        </p:cTn>
                                        <p:tgtEl>
                                          <p:spTgt spid="3"/>
                                        </p:tgtEl>
                                        <p:attrNameLst>
                                          <p:attrName>style.visibility</p:attrName>
                                        </p:attrNameLst>
                                      </p:cBhvr>
                                      <p:to>
                                        <p:strVal val="visible"/>
                                      </p:to>
                                    </p:set>
                                    <p:animEffect transition="in" filter="blinds(horizontal)">
                                      <p:cBhvr>
                                        <p:cTn id="10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nimBg="1"/>
      <p:bldP spid="67589" grpId="0" animBg="1"/>
      <p:bldP spid="67590" grpId="0" animBg="1"/>
      <p:bldP spid="67592" grpId="0" animBg="1"/>
      <p:bldP spid="67593" grpId="0" animBg="1"/>
      <p:bldP spid="67594" grpId="0"/>
      <p:bldP spid="67595" grpId="0" animBg="1"/>
      <p:bldP spid="67596" grpId="0"/>
      <p:bldP spid="67599" grpId="0"/>
      <p:bldP spid="67599" grpId="1"/>
      <p:bldP spid="67600" grpId="0"/>
      <p:bldP spid="67601" grpId="0"/>
      <p:bldP spid="67602" grpId="0"/>
      <p:bldP spid="67603" grpId="0"/>
      <p:bldP spid="67604" grpId="0" animBg="1"/>
      <p:bldP spid="67605" grpId="0" animBg="1"/>
      <p:bldP spid="67605" grpId="1" animBg="1"/>
      <p:bldP spid="67608" grpId="0" animBg="1"/>
      <p:bldP spid="67609" grpId="0"/>
      <p:bldP spid="67611" grpId="0" animBg="1"/>
      <p:bldP spid="67612" grpId="0" animBg="1"/>
      <p:bldP spid="67613" grpId="0" animBg="1"/>
      <p:bldP spid="67614" grpId="0"/>
      <p:bldP spid="67615" grpId="0" animBg="1"/>
      <p:bldP spid="67617" grpId="0"/>
      <p:bldP spid="67620" grpId="0" animBg="1"/>
      <p:bldP spid="67621" grpId="0" animBg="1"/>
      <p:bldP spid="2" grpId="0"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7"/>
          <p:cNvSpPr txBox="1">
            <a:spLocks noChangeArrowheads="1"/>
          </p:cNvSpPr>
          <p:nvPr/>
        </p:nvSpPr>
        <p:spPr bwMode="auto">
          <a:xfrm>
            <a:off x="109538" y="152400"/>
            <a:ext cx="9186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nSpc>
                <a:spcPct val="80000"/>
              </a:lnSpc>
              <a:spcBef>
                <a:spcPct val="0"/>
              </a:spcBef>
              <a:buClrTx/>
              <a:buFontTx/>
              <a:buNone/>
            </a:pPr>
            <a:r>
              <a:rPr kumimoji="1" lang="en-US" altLang="en-US" sz="1500" b="1">
                <a:solidFill>
                  <a:schemeClr val="tx1"/>
                </a:solidFill>
              </a:rPr>
              <a:t>Scenario </a:t>
            </a:r>
            <a:r>
              <a:rPr kumimoji="1" lang="en-US" altLang="en-US" sz="1500" b="1" smtClean="0">
                <a:solidFill>
                  <a:schemeClr val="tx1"/>
                </a:solidFill>
              </a:rPr>
              <a:t>6</a:t>
            </a:r>
            <a:r>
              <a:rPr kumimoji="1" lang="en-US" altLang="en-US" sz="1500" smtClean="0">
                <a:solidFill>
                  <a:schemeClr val="accent6"/>
                </a:solidFill>
              </a:rPr>
              <a:t>: </a:t>
            </a:r>
            <a:r>
              <a:rPr kumimoji="1" lang="en-US" altLang="en-US" sz="1500">
                <a:solidFill>
                  <a:schemeClr val="tx1"/>
                </a:solidFill>
              </a:rPr>
              <a:t>Blended Two-Tier Partnership plus Portfolio Interest Strip-Out Structure</a:t>
            </a:r>
          </a:p>
        </p:txBody>
      </p:sp>
      <p:sp>
        <p:nvSpPr>
          <p:cNvPr id="10243" name="Text Box 14"/>
          <p:cNvSpPr txBox="1">
            <a:spLocks noChangeArrowheads="1"/>
          </p:cNvSpPr>
          <p:nvPr/>
        </p:nvSpPr>
        <p:spPr bwMode="auto">
          <a:xfrm>
            <a:off x="3886200" y="1981200"/>
            <a:ext cx="2732088" cy="77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lnSpc>
                <a:spcPct val="75000"/>
              </a:lnSpc>
              <a:spcBef>
                <a:spcPct val="0"/>
              </a:spcBef>
              <a:buClrTx/>
              <a:buFontTx/>
              <a:buNone/>
            </a:pPr>
            <a:r>
              <a:rPr lang="en-US" altLang="en-US" sz="1200">
                <a:solidFill>
                  <a:srgbClr val="000000"/>
                </a:solidFill>
                <a:latin typeface="Times New Roman" pitchFamily="18" charset="0"/>
              </a:rPr>
              <a:t>Independent Manager</a:t>
            </a:r>
          </a:p>
          <a:p>
            <a:pPr algn="ctr">
              <a:lnSpc>
                <a:spcPct val="75000"/>
              </a:lnSpc>
              <a:spcBef>
                <a:spcPct val="0"/>
              </a:spcBef>
              <a:buClrTx/>
              <a:buFontTx/>
              <a:buNone/>
            </a:pPr>
            <a:r>
              <a:rPr lang="en-US" altLang="en-US" sz="1200">
                <a:solidFill>
                  <a:srgbClr val="000000"/>
                </a:solidFill>
                <a:latin typeface="Times New Roman" pitchFamily="18" charset="0"/>
              </a:rPr>
              <a:t>(Not lineal ascendants, descendants and</a:t>
            </a:r>
          </a:p>
          <a:p>
            <a:pPr algn="ctr">
              <a:lnSpc>
                <a:spcPct val="75000"/>
              </a:lnSpc>
              <a:spcBef>
                <a:spcPct val="0"/>
              </a:spcBef>
              <a:buClrTx/>
              <a:buFontTx/>
              <a:buNone/>
            </a:pPr>
            <a:r>
              <a:rPr lang="en-US" altLang="en-US" sz="1200">
                <a:solidFill>
                  <a:srgbClr val="000000"/>
                </a:solidFill>
                <a:latin typeface="Times New Roman" pitchFamily="18" charset="0"/>
              </a:rPr>
              <a:t>spouse of the non-U.S. principal investor; </a:t>
            </a:r>
          </a:p>
          <a:p>
            <a:pPr algn="ctr">
              <a:lnSpc>
                <a:spcPct val="75000"/>
              </a:lnSpc>
              <a:spcBef>
                <a:spcPct val="0"/>
              </a:spcBef>
              <a:buClrTx/>
              <a:buFontTx/>
              <a:buNone/>
            </a:pPr>
            <a:r>
              <a:rPr lang="en-US" altLang="en-US" sz="1200">
                <a:solidFill>
                  <a:srgbClr val="000000"/>
                </a:solidFill>
                <a:latin typeface="Times New Roman" pitchFamily="18" charset="0"/>
              </a:rPr>
              <a:t>so brothers, sisters, aunts, uncles, </a:t>
            </a:r>
          </a:p>
          <a:p>
            <a:pPr algn="ctr">
              <a:lnSpc>
                <a:spcPct val="75000"/>
              </a:lnSpc>
              <a:spcBef>
                <a:spcPct val="0"/>
              </a:spcBef>
              <a:buClrTx/>
              <a:buFontTx/>
              <a:buNone/>
            </a:pPr>
            <a:r>
              <a:rPr lang="en-US" altLang="en-US" sz="1200">
                <a:solidFill>
                  <a:srgbClr val="000000"/>
                </a:solidFill>
                <a:latin typeface="Times New Roman" pitchFamily="18" charset="0"/>
              </a:rPr>
              <a:t>and cousins, etc. OK)</a:t>
            </a:r>
          </a:p>
        </p:txBody>
      </p:sp>
      <p:sp>
        <p:nvSpPr>
          <p:cNvPr id="10244" name="Text Box 16"/>
          <p:cNvSpPr txBox="1">
            <a:spLocks noChangeArrowheads="1"/>
          </p:cNvSpPr>
          <p:nvPr/>
        </p:nvSpPr>
        <p:spPr bwMode="auto">
          <a:xfrm>
            <a:off x="5943600" y="2790825"/>
            <a:ext cx="1057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lang="en-US" altLang="en-US" sz="1000">
                <a:solidFill>
                  <a:srgbClr val="000000"/>
                </a:solidFill>
                <a:latin typeface="Tahoma" pitchFamily="34" charset="0"/>
              </a:rPr>
              <a:t>40% of funding</a:t>
            </a:r>
          </a:p>
          <a:p>
            <a:pPr>
              <a:spcBef>
                <a:spcPct val="0"/>
              </a:spcBef>
              <a:buClrTx/>
              <a:buFontTx/>
              <a:buNone/>
            </a:pPr>
            <a:r>
              <a:rPr lang="en-US" altLang="en-US" sz="1000">
                <a:solidFill>
                  <a:srgbClr val="000000"/>
                </a:solidFill>
                <a:latin typeface="Tahoma" pitchFamily="34" charset="0"/>
              </a:rPr>
              <a:t>99% Value</a:t>
            </a:r>
          </a:p>
          <a:p>
            <a:pPr>
              <a:spcBef>
                <a:spcPct val="0"/>
              </a:spcBef>
              <a:buClrTx/>
              <a:buFontTx/>
              <a:buNone/>
            </a:pPr>
            <a:r>
              <a:rPr lang="en-US" altLang="en-US" sz="1000">
                <a:solidFill>
                  <a:srgbClr val="000000"/>
                </a:solidFill>
                <a:latin typeface="Tahoma" pitchFamily="34" charset="0"/>
              </a:rPr>
              <a:t>9% Vote</a:t>
            </a:r>
          </a:p>
        </p:txBody>
      </p:sp>
      <p:sp>
        <p:nvSpPr>
          <p:cNvPr id="10245" name="Text Box 17"/>
          <p:cNvSpPr txBox="1">
            <a:spLocks noChangeArrowheads="1"/>
          </p:cNvSpPr>
          <p:nvPr/>
        </p:nvSpPr>
        <p:spPr bwMode="auto">
          <a:xfrm>
            <a:off x="4821238" y="2895600"/>
            <a:ext cx="741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lang="en-US" altLang="en-US" sz="1000">
                <a:solidFill>
                  <a:srgbClr val="000000"/>
                </a:solidFill>
                <a:latin typeface="Tahoma" pitchFamily="34" charset="0"/>
              </a:rPr>
              <a:t>1% Value</a:t>
            </a:r>
          </a:p>
          <a:p>
            <a:pPr>
              <a:spcBef>
                <a:spcPct val="0"/>
              </a:spcBef>
              <a:buClrTx/>
              <a:buFontTx/>
              <a:buNone/>
            </a:pPr>
            <a:r>
              <a:rPr lang="en-US" altLang="en-US" sz="1000">
                <a:solidFill>
                  <a:srgbClr val="000000"/>
                </a:solidFill>
                <a:latin typeface="Tahoma" pitchFamily="34" charset="0"/>
              </a:rPr>
              <a:t>91% Vote</a:t>
            </a:r>
          </a:p>
        </p:txBody>
      </p:sp>
      <p:sp>
        <p:nvSpPr>
          <p:cNvPr id="10246" name="Text Box 18"/>
          <p:cNvSpPr txBox="1">
            <a:spLocks noChangeArrowheads="1"/>
          </p:cNvSpPr>
          <p:nvPr/>
        </p:nvSpPr>
        <p:spPr bwMode="auto">
          <a:xfrm>
            <a:off x="7635875" y="2041525"/>
            <a:ext cx="5175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lang="en-US" altLang="en-US" sz="1000">
                <a:solidFill>
                  <a:srgbClr val="000000"/>
                </a:solidFill>
                <a:latin typeface="Tahoma" pitchFamily="34" charset="0"/>
              </a:rPr>
              <a:t>100%</a:t>
            </a:r>
          </a:p>
        </p:txBody>
      </p:sp>
      <p:sp>
        <p:nvSpPr>
          <p:cNvPr id="10247" name="Text Box 23"/>
          <p:cNvSpPr txBox="1">
            <a:spLocks noChangeArrowheads="1"/>
          </p:cNvSpPr>
          <p:nvPr/>
        </p:nvSpPr>
        <p:spPr bwMode="auto">
          <a:xfrm>
            <a:off x="5334000" y="4892675"/>
            <a:ext cx="28590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400">
                <a:solidFill>
                  <a:srgbClr val="000000"/>
                </a:solidFill>
                <a:latin typeface="Tahoma" pitchFamily="34" charset="0"/>
              </a:rPr>
              <a:t>Class A LP (11% Preferred return</a:t>
            </a:r>
          </a:p>
          <a:p>
            <a:pPr eaLnBrk="1" hangingPunct="1">
              <a:spcBef>
                <a:spcPct val="0"/>
              </a:spcBef>
              <a:buClrTx/>
              <a:buFontTx/>
              <a:buNone/>
            </a:pPr>
            <a:r>
              <a:rPr lang="en-US" altLang="en-US" sz="1400">
                <a:solidFill>
                  <a:srgbClr val="000000"/>
                </a:solidFill>
                <a:latin typeface="Tahoma" pitchFamily="34" charset="0"/>
              </a:rPr>
              <a:t>on 100% of Parent Corp. funding)</a:t>
            </a:r>
          </a:p>
        </p:txBody>
      </p:sp>
      <p:sp>
        <p:nvSpPr>
          <p:cNvPr id="10248" name="Text Box 24"/>
          <p:cNvSpPr txBox="1">
            <a:spLocks noChangeArrowheads="1"/>
          </p:cNvSpPr>
          <p:nvPr/>
        </p:nvSpPr>
        <p:spPr bwMode="auto">
          <a:xfrm>
            <a:off x="2944813" y="4572000"/>
            <a:ext cx="19319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400">
                <a:solidFill>
                  <a:srgbClr val="000000"/>
                </a:solidFill>
                <a:latin typeface="Tahoma" pitchFamily="34" charset="0"/>
              </a:rPr>
              <a:t>Class B LP (Common) </a:t>
            </a:r>
          </a:p>
        </p:txBody>
      </p:sp>
      <p:sp>
        <p:nvSpPr>
          <p:cNvPr id="10249" name="Text Box 25"/>
          <p:cNvSpPr txBox="1">
            <a:spLocks noChangeArrowheads="1"/>
          </p:cNvSpPr>
          <p:nvPr/>
        </p:nvSpPr>
        <p:spPr bwMode="auto">
          <a:xfrm>
            <a:off x="2649538" y="6491288"/>
            <a:ext cx="37004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spcBef>
                <a:spcPct val="50000"/>
              </a:spcBef>
              <a:buClrTx/>
              <a:buFontTx/>
              <a:buNone/>
            </a:pPr>
            <a:r>
              <a:rPr kumimoji="1" lang="en-US" altLang="en-US" sz="1800">
                <a:solidFill>
                  <a:srgbClr val="000000"/>
                </a:solidFill>
                <a:latin typeface="Tahoma" pitchFamily="34" charset="0"/>
              </a:rPr>
              <a:t>U.S. Business/USRPIs</a:t>
            </a:r>
          </a:p>
        </p:txBody>
      </p:sp>
      <p:sp>
        <p:nvSpPr>
          <p:cNvPr id="10250" name="Text Box 29"/>
          <p:cNvSpPr txBox="1">
            <a:spLocks noChangeArrowheads="1"/>
          </p:cNvSpPr>
          <p:nvPr/>
        </p:nvSpPr>
        <p:spPr bwMode="auto">
          <a:xfrm>
            <a:off x="7705725" y="3751263"/>
            <a:ext cx="13620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50000"/>
              </a:spcBef>
              <a:buClrTx/>
              <a:buFontTx/>
              <a:buNone/>
            </a:pPr>
            <a:r>
              <a:rPr kumimoji="1" lang="en-US" altLang="en-US" sz="1400" b="1">
                <a:solidFill>
                  <a:srgbClr val="000000"/>
                </a:solidFill>
                <a:latin typeface="Tahoma" pitchFamily="34" charset="0"/>
              </a:rPr>
              <a:t>Portfolio Debt (18%)</a:t>
            </a:r>
          </a:p>
        </p:txBody>
      </p:sp>
      <p:cxnSp>
        <p:nvCxnSpPr>
          <p:cNvPr id="10251" name="AutoShape 44"/>
          <p:cNvCxnSpPr>
            <a:cxnSpLocks noChangeShapeType="1"/>
            <a:stCxn id="10263" idx="0"/>
            <a:endCxn id="10261" idx="3"/>
          </p:cNvCxnSpPr>
          <p:nvPr/>
        </p:nvCxnSpPr>
        <p:spPr bwMode="auto">
          <a:xfrm flipH="1" flipV="1">
            <a:off x="2347913" y="4573588"/>
            <a:ext cx="2152650" cy="774700"/>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2" name="AutoShape 45"/>
          <p:cNvCxnSpPr>
            <a:cxnSpLocks noChangeShapeType="1"/>
            <a:stCxn id="10263" idx="0"/>
            <a:endCxn id="10262" idx="2"/>
          </p:cNvCxnSpPr>
          <p:nvPr/>
        </p:nvCxnSpPr>
        <p:spPr bwMode="auto">
          <a:xfrm flipV="1">
            <a:off x="4500563" y="4708525"/>
            <a:ext cx="1446212" cy="641350"/>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3" name="AutoShape 46"/>
          <p:cNvCxnSpPr>
            <a:cxnSpLocks noChangeShapeType="1"/>
            <a:stCxn id="10262" idx="3"/>
          </p:cNvCxnSpPr>
          <p:nvPr/>
        </p:nvCxnSpPr>
        <p:spPr bwMode="auto">
          <a:xfrm flipV="1">
            <a:off x="6700838" y="3300413"/>
            <a:ext cx="947737" cy="863600"/>
          </a:xfrm>
          <a:prstGeom prst="bentConnector3">
            <a:avLst>
              <a:gd name="adj1" fmla="val 101921"/>
            </a:avLst>
          </a:prstGeom>
          <a:noFill/>
          <a:ln w="28575">
            <a:solidFill>
              <a:schemeClr val="tx1"/>
            </a:solidFill>
            <a:prstDash val="dash"/>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54" name="Oval 47"/>
          <p:cNvSpPr>
            <a:spLocks noChangeArrowheads="1"/>
          </p:cNvSpPr>
          <p:nvPr/>
        </p:nvSpPr>
        <p:spPr bwMode="auto">
          <a:xfrm>
            <a:off x="1219200" y="1868488"/>
            <a:ext cx="2219325" cy="798512"/>
          </a:xfrm>
          <a:prstGeom prst="ellipse">
            <a:avLst/>
          </a:prstGeom>
          <a:solidFill>
            <a:srgbClr val="D4FF75"/>
          </a:solidFill>
          <a:ln w="28575">
            <a:solidFill>
              <a:schemeClr val="tx1"/>
            </a:solidFill>
            <a:round/>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800">
                <a:solidFill>
                  <a:schemeClr val="tx1"/>
                </a:solidFill>
              </a:rPr>
              <a:t>Non-U.S.</a:t>
            </a:r>
          </a:p>
          <a:p>
            <a:pPr algn="ctr" eaLnBrk="1" hangingPunct="1">
              <a:spcBef>
                <a:spcPct val="0"/>
              </a:spcBef>
              <a:buClrTx/>
              <a:buFontTx/>
              <a:buNone/>
            </a:pPr>
            <a:r>
              <a:rPr lang="en-US" altLang="en-US" sz="1800">
                <a:solidFill>
                  <a:schemeClr val="tx1"/>
                </a:solidFill>
              </a:rPr>
              <a:t>Trust A</a:t>
            </a:r>
          </a:p>
        </p:txBody>
      </p:sp>
      <p:sp>
        <p:nvSpPr>
          <p:cNvPr id="10255" name="Rectangle 49"/>
          <p:cNvSpPr>
            <a:spLocks noChangeArrowheads="1"/>
          </p:cNvSpPr>
          <p:nvPr/>
        </p:nvSpPr>
        <p:spPr bwMode="auto">
          <a:xfrm>
            <a:off x="7158038" y="2501900"/>
            <a:ext cx="1071562" cy="798513"/>
          </a:xfrm>
          <a:prstGeom prst="rect">
            <a:avLst/>
          </a:prstGeom>
          <a:solidFill>
            <a:srgbClr val="FFB7B7"/>
          </a:solidFill>
          <a:ln w="2857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spcBef>
                <a:spcPct val="0"/>
              </a:spcBef>
              <a:buClrTx/>
              <a:buFontTx/>
              <a:buNone/>
            </a:pPr>
            <a:r>
              <a:rPr kumimoji="1" lang="en-US" altLang="en-US" sz="1200" smtClean="0">
                <a:solidFill>
                  <a:srgbClr val="000000"/>
                </a:solidFill>
              </a:rPr>
              <a:t>Foreign </a:t>
            </a:r>
          </a:p>
          <a:p>
            <a:pPr algn="ctr">
              <a:spcBef>
                <a:spcPct val="0"/>
              </a:spcBef>
              <a:buClrTx/>
              <a:buFontTx/>
              <a:buNone/>
            </a:pPr>
            <a:r>
              <a:rPr kumimoji="1" lang="en-US" altLang="en-US" sz="1200" smtClean="0">
                <a:solidFill>
                  <a:srgbClr val="000000"/>
                </a:solidFill>
              </a:rPr>
              <a:t>(</a:t>
            </a:r>
            <a:r>
              <a:rPr kumimoji="1" lang="en-US" altLang="en-US" sz="1200">
                <a:solidFill>
                  <a:srgbClr val="000000"/>
                </a:solidFill>
              </a:rPr>
              <a:t>or other </a:t>
            </a:r>
          </a:p>
          <a:p>
            <a:pPr algn="ctr">
              <a:spcBef>
                <a:spcPct val="0"/>
              </a:spcBef>
              <a:buClrTx/>
              <a:buFontTx/>
              <a:buNone/>
            </a:pPr>
            <a:r>
              <a:rPr kumimoji="1" lang="en-US" altLang="en-US" sz="1200">
                <a:solidFill>
                  <a:srgbClr val="000000"/>
                </a:solidFill>
              </a:rPr>
              <a:t>non-U.S.) </a:t>
            </a:r>
          </a:p>
          <a:p>
            <a:pPr algn="ctr">
              <a:spcBef>
                <a:spcPct val="0"/>
              </a:spcBef>
              <a:buClrTx/>
              <a:buFontTx/>
              <a:buNone/>
            </a:pPr>
            <a:r>
              <a:rPr kumimoji="1" lang="en-US" altLang="en-US" sz="1200">
                <a:solidFill>
                  <a:srgbClr val="000000"/>
                </a:solidFill>
              </a:rPr>
              <a:t>Parent Corp.</a:t>
            </a:r>
            <a:endParaRPr lang="en-US" altLang="en-US" sz="1200">
              <a:solidFill>
                <a:schemeClr val="tx1"/>
              </a:solidFill>
            </a:endParaRPr>
          </a:p>
        </p:txBody>
      </p:sp>
      <p:cxnSp>
        <p:nvCxnSpPr>
          <p:cNvPr id="10256" name="AutoShape 50"/>
          <p:cNvCxnSpPr>
            <a:cxnSpLocks noChangeShapeType="1"/>
            <a:stCxn id="10262" idx="0"/>
            <a:endCxn id="10255" idx="1"/>
          </p:cNvCxnSpPr>
          <p:nvPr/>
        </p:nvCxnSpPr>
        <p:spPr bwMode="auto">
          <a:xfrm flipV="1">
            <a:off x="5946775" y="2900363"/>
            <a:ext cx="1196975" cy="719137"/>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7" name="AutoShape 51"/>
          <p:cNvCxnSpPr>
            <a:cxnSpLocks noChangeShapeType="1"/>
            <a:stCxn id="10262" idx="0"/>
            <a:endCxn id="10243" idx="2"/>
          </p:cNvCxnSpPr>
          <p:nvPr/>
        </p:nvCxnSpPr>
        <p:spPr bwMode="auto">
          <a:xfrm flipH="1" flipV="1">
            <a:off x="5253038" y="2719388"/>
            <a:ext cx="693737" cy="900112"/>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8" name="AutoShape 52"/>
          <p:cNvCxnSpPr>
            <a:cxnSpLocks noChangeShapeType="1"/>
            <a:endCxn id="10255" idx="0"/>
          </p:cNvCxnSpPr>
          <p:nvPr/>
        </p:nvCxnSpPr>
        <p:spPr bwMode="auto">
          <a:xfrm>
            <a:off x="3733800" y="919163"/>
            <a:ext cx="3960813" cy="1582737"/>
          </a:xfrm>
          <a:prstGeom prst="bentConnector2">
            <a:avLst/>
          </a:prstGeom>
          <a:noFill/>
          <a:ln w="285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59" name="AutoShape 53"/>
          <p:cNvCxnSpPr>
            <a:cxnSpLocks noChangeShapeType="1"/>
            <a:stCxn id="10261" idx="0"/>
            <a:endCxn id="10254" idx="4"/>
          </p:cNvCxnSpPr>
          <p:nvPr/>
        </p:nvCxnSpPr>
        <p:spPr bwMode="auto">
          <a:xfrm flipH="1" flipV="1">
            <a:off x="2328863" y="2667000"/>
            <a:ext cx="19050" cy="762000"/>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0" name="Rectangle 55"/>
          <p:cNvSpPr>
            <a:spLocks noChangeArrowheads="1"/>
          </p:cNvSpPr>
          <p:nvPr/>
        </p:nvSpPr>
        <p:spPr bwMode="auto">
          <a:xfrm>
            <a:off x="1035050" y="3429000"/>
            <a:ext cx="2624138" cy="1130300"/>
          </a:xfrm>
          <a:prstGeom prst="rect">
            <a:avLst/>
          </a:prstGeom>
          <a:solidFill>
            <a:srgbClr val="FF7373"/>
          </a:solidFill>
          <a:ln w="2857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endParaRPr lang="en-US" altLang="en-US">
              <a:solidFill>
                <a:schemeClr val="tx1"/>
              </a:solidFill>
            </a:endParaRPr>
          </a:p>
        </p:txBody>
      </p:sp>
      <p:sp>
        <p:nvSpPr>
          <p:cNvPr id="10261" name="AutoShape 56"/>
          <p:cNvSpPr>
            <a:spLocks noChangeArrowheads="1"/>
          </p:cNvSpPr>
          <p:nvPr/>
        </p:nvSpPr>
        <p:spPr bwMode="auto">
          <a:xfrm>
            <a:off x="1035050" y="3429000"/>
            <a:ext cx="2624138" cy="1130300"/>
          </a:xfrm>
          <a:prstGeom prst="triangle">
            <a:avLst>
              <a:gd name="adj" fmla="val 50000"/>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tIns="0" bIns="0" anchor="b"/>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a:lnSpc>
                <a:spcPct val="110000"/>
              </a:lnSpc>
              <a:spcBef>
                <a:spcPct val="20000"/>
              </a:spcBef>
              <a:buClrTx/>
              <a:buFontTx/>
              <a:buNone/>
            </a:pPr>
            <a:r>
              <a:rPr kumimoji="1" lang="en-US" altLang="en-US" sz="1400" b="1">
                <a:solidFill>
                  <a:srgbClr val="000000"/>
                </a:solidFill>
                <a:latin typeface="Tahoma" pitchFamily="34" charset="0"/>
              </a:rPr>
              <a:t>Foreign </a:t>
            </a:r>
          </a:p>
          <a:p>
            <a:pPr algn="ctr">
              <a:lnSpc>
                <a:spcPct val="110000"/>
              </a:lnSpc>
              <a:spcBef>
                <a:spcPct val="20000"/>
              </a:spcBef>
              <a:buClrTx/>
              <a:buFontTx/>
              <a:buNone/>
            </a:pPr>
            <a:r>
              <a:rPr kumimoji="1" lang="en-US" altLang="en-US" sz="1400" b="1">
                <a:solidFill>
                  <a:srgbClr val="000000"/>
                </a:solidFill>
                <a:latin typeface="Tahoma" pitchFamily="34" charset="0"/>
              </a:rPr>
              <a:t>“check-the-box</a:t>
            </a:r>
          </a:p>
          <a:p>
            <a:pPr algn="ctr">
              <a:lnSpc>
                <a:spcPct val="110000"/>
              </a:lnSpc>
              <a:spcBef>
                <a:spcPct val="20000"/>
              </a:spcBef>
              <a:buClrTx/>
              <a:buFontTx/>
              <a:buNone/>
            </a:pPr>
            <a:r>
              <a:rPr kumimoji="1" lang="en-US" altLang="en-US" sz="1400" b="1">
                <a:solidFill>
                  <a:srgbClr val="000000"/>
                </a:solidFill>
                <a:latin typeface="Tahoma" pitchFamily="34" charset="0"/>
              </a:rPr>
              <a:t>Partnership</a:t>
            </a:r>
            <a:endParaRPr lang="en-US" altLang="en-US" sz="1400">
              <a:solidFill>
                <a:srgbClr val="000000"/>
              </a:solidFill>
            </a:endParaRPr>
          </a:p>
        </p:txBody>
      </p:sp>
      <p:sp>
        <p:nvSpPr>
          <p:cNvPr id="10262" name="Rectangle 57"/>
          <p:cNvSpPr>
            <a:spLocks noChangeArrowheads="1"/>
          </p:cNvSpPr>
          <p:nvPr/>
        </p:nvSpPr>
        <p:spPr bwMode="auto">
          <a:xfrm>
            <a:off x="5207000" y="3632200"/>
            <a:ext cx="1479550" cy="1063625"/>
          </a:xfrm>
          <a:prstGeom prst="rect">
            <a:avLst/>
          </a:prstGeom>
          <a:solidFill>
            <a:srgbClr val="7D8414"/>
          </a:solidFill>
          <a:ln w="2857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400">
                <a:solidFill>
                  <a:srgbClr val="000000"/>
                </a:solidFill>
              </a:rPr>
              <a:t>U.S. Finance </a:t>
            </a:r>
          </a:p>
          <a:p>
            <a:pPr algn="ctr" eaLnBrk="1" hangingPunct="1">
              <a:spcBef>
                <a:spcPct val="0"/>
              </a:spcBef>
              <a:buClrTx/>
              <a:buFontTx/>
              <a:buNone/>
            </a:pPr>
            <a:r>
              <a:rPr lang="en-US" altLang="en-US" sz="1400">
                <a:solidFill>
                  <a:srgbClr val="000000"/>
                </a:solidFill>
              </a:rPr>
              <a:t>Subsidiary</a:t>
            </a:r>
          </a:p>
        </p:txBody>
      </p:sp>
      <p:sp>
        <p:nvSpPr>
          <p:cNvPr id="10263" name="AutoShape 58"/>
          <p:cNvSpPr>
            <a:spLocks noChangeArrowheads="1"/>
          </p:cNvSpPr>
          <p:nvPr/>
        </p:nvSpPr>
        <p:spPr bwMode="auto">
          <a:xfrm>
            <a:off x="2649538" y="5362575"/>
            <a:ext cx="3700462" cy="930275"/>
          </a:xfrm>
          <a:prstGeom prst="triangle">
            <a:avLst>
              <a:gd name="adj" fmla="val 50000"/>
            </a:avLst>
          </a:prstGeom>
          <a:solidFill>
            <a:srgbClr val="C8A004"/>
          </a:solidFill>
          <a:ln w="2857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400">
                <a:solidFill>
                  <a:srgbClr val="000000"/>
                </a:solidFill>
              </a:rPr>
              <a:t>U.S.</a:t>
            </a:r>
          </a:p>
          <a:p>
            <a:pPr algn="ctr" eaLnBrk="1" hangingPunct="1">
              <a:spcBef>
                <a:spcPct val="0"/>
              </a:spcBef>
              <a:buClrTx/>
              <a:buFontTx/>
              <a:buNone/>
            </a:pPr>
            <a:r>
              <a:rPr lang="en-US" altLang="en-US" sz="1400">
                <a:solidFill>
                  <a:srgbClr val="000000"/>
                </a:solidFill>
              </a:rPr>
              <a:t>LLC or Limited Partnership</a:t>
            </a:r>
          </a:p>
        </p:txBody>
      </p:sp>
      <p:cxnSp>
        <p:nvCxnSpPr>
          <p:cNvPr id="10264" name="AutoShape 59"/>
          <p:cNvCxnSpPr>
            <a:cxnSpLocks noChangeShapeType="1"/>
            <a:stCxn id="10263" idx="3"/>
            <a:endCxn id="10249" idx="0"/>
          </p:cNvCxnSpPr>
          <p:nvPr/>
        </p:nvCxnSpPr>
        <p:spPr bwMode="auto">
          <a:xfrm>
            <a:off x="4500563" y="6305550"/>
            <a:ext cx="0" cy="185738"/>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5" name="Text Box 60"/>
          <p:cNvSpPr txBox="1">
            <a:spLocks noChangeArrowheads="1"/>
          </p:cNvSpPr>
          <p:nvPr/>
        </p:nvSpPr>
        <p:spPr bwMode="auto">
          <a:xfrm>
            <a:off x="762000" y="735013"/>
            <a:ext cx="3276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50000"/>
              </a:spcBef>
              <a:buClrTx/>
              <a:buFontTx/>
              <a:buNone/>
            </a:pPr>
            <a:r>
              <a:rPr lang="en-US" altLang="en-US" sz="1800">
                <a:solidFill>
                  <a:schemeClr val="tx1"/>
                </a:solidFill>
              </a:rPr>
              <a:t>Nonresident Alien Investor</a:t>
            </a:r>
          </a:p>
        </p:txBody>
      </p:sp>
      <p:cxnSp>
        <p:nvCxnSpPr>
          <p:cNvPr id="10266" name="AutoShape 61"/>
          <p:cNvCxnSpPr>
            <a:cxnSpLocks noChangeShapeType="1"/>
            <a:endCxn id="10265" idx="2"/>
          </p:cNvCxnSpPr>
          <p:nvPr/>
        </p:nvCxnSpPr>
        <p:spPr bwMode="auto">
          <a:xfrm flipV="1">
            <a:off x="2400300" y="1101725"/>
            <a:ext cx="0" cy="766763"/>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67" name="Text Box 8"/>
          <p:cNvSpPr txBox="1">
            <a:spLocks noChangeArrowheads="1"/>
          </p:cNvSpPr>
          <p:nvPr/>
        </p:nvSpPr>
        <p:spPr bwMode="auto">
          <a:xfrm>
            <a:off x="7705725" y="3430588"/>
            <a:ext cx="1096963"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000">
                <a:solidFill>
                  <a:srgbClr val="000000"/>
                </a:solidFill>
                <a:latin typeface="Tahoma" pitchFamily="34" charset="0"/>
              </a:rPr>
              <a:t>60% of funding </a:t>
            </a:r>
          </a:p>
        </p:txBody>
      </p:sp>
      <p:sp>
        <p:nvSpPr>
          <p:cNvPr id="10268" name="Oval 65"/>
          <p:cNvSpPr>
            <a:spLocks noChangeArrowheads="1"/>
          </p:cNvSpPr>
          <p:nvPr/>
        </p:nvSpPr>
        <p:spPr bwMode="auto">
          <a:xfrm>
            <a:off x="76200" y="5181600"/>
            <a:ext cx="2057400" cy="457200"/>
          </a:xfrm>
          <a:prstGeom prst="ellipse">
            <a:avLst/>
          </a:prstGeom>
          <a:solidFill>
            <a:srgbClr val="A9E3FD"/>
          </a:solidFill>
          <a:ln w="28575">
            <a:solidFill>
              <a:schemeClr val="tx1"/>
            </a:solidFill>
            <a:round/>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400">
                <a:solidFill>
                  <a:srgbClr val="000000"/>
                </a:solidFill>
              </a:rPr>
              <a:t>Management LLC</a:t>
            </a:r>
          </a:p>
        </p:txBody>
      </p:sp>
      <p:cxnSp>
        <p:nvCxnSpPr>
          <p:cNvPr id="10269" name="AutoShape 66"/>
          <p:cNvCxnSpPr>
            <a:cxnSpLocks noChangeShapeType="1"/>
            <a:stCxn id="10263" idx="0"/>
            <a:endCxn id="10268" idx="6"/>
          </p:cNvCxnSpPr>
          <p:nvPr/>
        </p:nvCxnSpPr>
        <p:spPr bwMode="auto">
          <a:xfrm flipH="1">
            <a:off x="2147888" y="5348288"/>
            <a:ext cx="2352675" cy="61912"/>
          </a:xfrm>
          <a:prstGeom prst="straightConnector1">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70" name="Text Box 24"/>
          <p:cNvSpPr txBox="1">
            <a:spLocks noChangeArrowheads="1"/>
          </p:cNvSpPr>
          <p:nvPr/>
        </p:nvSpPr>
        <p:spPr bwMode="auto">
          <a:xfrm>
            <a:off x="2533650" y="5334000"/>
            <a:ext cx="8778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400">
                <a:solidFill>
                  <a:srgbClr val="000000"/>
                </a:solidFill>
                <a:latin typeface="Tahoma" pitchFamily="34" charset="0"/>
              </a:rPr>
              <a:t>0.2% GP</a:t>
            </a:r>
          </a:p>
        </p:txBody>
      </p:sp>
      <p:cxnSp>
        <p:nvCxnSpPr>
          <p:cNvPr id="10271" name="AutoShape 68"/>
          <p:cNvCxnSpPr>
            <a:cxnSpLocks noChangeShapeType="1"/>
            <a:stCxn id="10268" idx="1"/>
            <a:endCxn id="10260" idx="1"/>
          </p:cNvCxnSpPr>
          <p:nvPr/>
        </p:nvCxnSpPr>
        <p:spPr bwMode="auto">
          <a:xfrm rot="-5400000">
            <a:off x="79375" y="4292600"/>
            <a:ext cx="1239838" cy="642938"/>
          </a:xfrm>
          <a:prstGeom prst="bentConnector2">
            <a:avLst/>
          </a:prstGeom>
          <a:noFill/>
          <a:ln w="2857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p:cNvSpPr>
            <a:spLocks noGrp="1"/>
          </p:cNvSpPr>
          <p:nvPr/>
        </p:nvSpPr>
        <p:spPr bwMode="auto">
          <a:xfrm>
            <a:off x="520700" y="2565400"/>
            <a:ext cx="8228013"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0" indent="0" algn="l" rtl="0" eaLnBrk="0" fontAlgn="base" hangingPunct="0">
              <a:lnSpc>
                <a:spcPct val="100000"/>
              </a:lnSpc>
              <a:spcBef>
                <a:spcPct val="0"/>
              </a:spcBef>
              <a:spcAft>
                <a:spcPts val="600"/>
              </a:spcAft>
              <a:buClr>
                <a:srgbClr val="A50E29"/>
              </a:buClr>
              <a:buFontTx/>
              <a:buNone/>
              <a:defRPr kumimoji="0" lang="en-US" sz="1000" b="0" i="0" u="none" strike="noStrike" kern="1200" cap="none" normalizeH="0" baseline="0" dirty="0" smtClean="0">
                <a:ln>
                  <a:noFill/>
                </a:ln>
                <a:solidFill>
                  <a:srgbClr val="5F5F5F"/>
                </a:solidFill>
                <a:effectLst/>
                <a:latin typeface="Arial" charset="0"/>
                <a:ea typeface="ＭＳ Ｐゴシック" pitchFamily="48" charset="-128"/>
                <a:cs typeface="+mn-cs"/>
              </a:defRPr>
            </a:lvl1pPr>
            <a:lvl2pPr marL="0" indent="0" algn="l" rtl="0" eaLnBrk="0" fontAlgn="base" hangingPunct="0">
              <a:lnSpc>
                <a:spcPct val="100000"/>
              </a:lnSpc>
              <a:spcBef>
                <a:spcPts val="0"/>
              </a:spcBef>
              <a:spcAft>
                <a:spcPts val="600"/>
              </a:spcAft>
              <a:buClr>
                <a:srgbClr val="A50E29"/>
              </a:buClr>
              <a:buFontTx/>
              <a:buNone/>
              <a:defRPr kumimoji="0" lang="en-US" sz="1000" b="1" i="0" u="none" strike="noStrike" kern="1200" cap="none" normalizeH="0" baseline="0" smtClean="0">
                <a:ln>
                  <a:noFill/>
                </a:ln>
                <a:solidFill>
                  <a:schemeClr val="accent1"/>
                </a:solidFill>
                <a:effectLst/>
                <a:latin typeface="Arial" charset="0"/>
                <a:ea typeface="ＭＳ Ｐゴシック" pitchFamily="48" charset="-128"/>
                <a:cs typeface="+mn-cs"/>
              </a:defRPr>
            </a:lvl2pPr>
            <a:lvl3pPr marL="184150" indent="-184150" algn="l" rtl="0" eaLnBrk="0" fontAlgn="base" hangingPunct="0">
              <a:spcBef>
                <a:spcPts val="600"/>
              </a:spcBef>
              <a:spcAft>
                <a:spcPts val="600"/>
              </a:spcAft>
              <a:buClr>
                <a:srgbClr val="A50E29"/>
              </a:buClr>
              <a:buFont typeface="Arial" pitchFamily="34" charset="0"/>
              <a:buChar char="•"/>
              <a:defRPr lang="en-US" sz="1000" dirty="0" smtClean="0">
                <a:solidFill>
                  <a:srgbClr val="5F5F5F"/>
                </a:solidFill>
                <a:latin typeface="+mn-lt"/>
              </a:defRPr>
            </a:lvl3pPr>
            <a:lvl4pPr marL="357188" indent="-173038" algn="l" rtl="0" eaLnBrk="0" fontAlgn="base" hangingPunct="0">
              <a:spcBef>
                <a:spcPct val="0"/>
              </a:spcBef>
              <a:spcAft>
                <a:spcPts val="600"/>
              </a:spcAft>
              <a:buClr>
                <a:srgbClr val="A50E29"/>
              </a:buClr>
              <a:buFont typeface="Arial" pitchFamily="34" charset="0"/>
              <a:buChar char="•"/>
              <a:defRPr lang="en-US" sz="1000" baseline="0" dirty="0" smtClean="0">
                <a:solidFill>
                  <a:srgbClr val="5F5F5F"/>
                </a:solidFill>
                <a:latin typeface="+mn-lt"/>
              </a:defRPr>
            </a:lvl4pPr>
            <a:lvl5pPr marL="0" indent="0" algn="l" rtl="0" eaLnBrk="0" fontAlgn="base" hangingPunct="0">
              <a:lnSpc>
                <a:spcPct val="100000"/>
              </a:lnSpc>
              <a:spcBef>
                <a:spcPct val="0"/>
              </a:spcBef>
              <a:spcAft>
                <a:spcPts val="600"/>
              </a:spcAft>
              <a:buClr>
                <a:srgbClr val="A50E29"/>
              </a:buClr>
              <a:buFontTx/>
              <a:buNone/>
              <a:defRPr kumimoji="0" lang="en-GB" sz="1000" b="1" i="0" u="none" strike="noStrike" kern="1200" cap="none" normalizeH="0" baseline="0">
                <a:ln>
                  <a:noFill/>
                </a:ln>
                <a:solidFill>
                  <a:srgbClr val="5F5F5F"/>
                </a:solidFill>
                <a:effectLst/>
                <a:latin typeface="Arial" charset="0"/>
                <a:ea typeface="ＭＳ Ｐゴシック" pitchFamily="48" charset="-128"/>
                <a:cs typeface="+mn-cs"/>
              </a:defRPr>
            </a:lvl5pPr>
            <a:lvl6pPr marL="2057400" indent="-228600" algn="l" rtl="0" eaLnBrk="1" fontAlgn="base" hangingPunct="1">
              <a:spcBef>
                <a:spcPct val="25000"/>
              </a:spcBef>
              <a:spcAft>
                <a:spcPct val="0"/>
              </a:spcAft>
              <a:buClr>
                <a:srgbClr val="A50E29"/>
              </a:buClr>
              <a:buFont typeface="Arial" charset="0"/>
              <a:buChar char="–"/>
              <a:defRPr sz="2400">
                <a:solidFill>
                  <a:srgbClr val="404143"/>
                </a:solidFill>
                <a:latin typeface="+mn-lt"/>
              </a:defRPr>
            </a:lvl6pPr>
            <a:lvl7pPr marL="2514600" indent="-228600" algn="l" rtl="0" eaLnBrk="1" fontAlgn="base" hangingPunct="1">
              <a:spcBef>
                <a:spcPct val="25000"/>
              </a:spcBef>
              <a:spcAft>
                <a:spcPct val="0"/>
              </a:spcAft>
              <a:buClr>
                <a:srgbClr val="A50E29"/>
              </a:buClr>
              <a:buFont typeface="Arial" charset="0"/>
              <a:buChar char="–"/>
              <a:defRPr sz="2400">
                <a:solidFill>
                  <a:srgbClr val="404143"/>
                </a:solidFill>
                <a:latin typeface="+mn-lt"/>
              </a:defRPr>
            </a:lvl7pPr>
            <a:lvl8pPr marL="2971800" indent="-228600" algn="l" rtl="0" eaLnBrk="1" fontAlgn="base" hangingPunct="1">
              <a:spcBef>
                <a:spcPct val="25000"/>
              </a:spcBef>
              <a:spcAft>
                <a:spcPct val="0"/>
              </a:spcAft>
              <a:buClr>
                <a:srgbClr val="A50E29"/>
              </a:buClr>
              <a:buFont typeface="Arial" charset="0"/>
              <a:buChar char="–"/>
              <a:defRPr sz="2400">
                <a:solidFill>
                  <a:srgbClr val="404143"/>
                </a:solidFill>
                <a:latin typeface="+mn-lt"/>
              </a:defRPr>
            </a:lvl8pPr>
            <a:lvl9pPr marL="3429000" indent="-228600" algn="l" rtl="0" eaLnBrk="1" fontAlgn="base" hangingPunct="1">
              <a:spcBef>
                <a:spcPct val="25000"/>
              </a:spcBef>
              <a:spcAft>
                <a:spcPct val="0"/>
              </a:spcAft>
              <a:buClr>
                <a:srgbClr val="A50E29"/>
              </a:buClr>
              <a:buFont typeface="Arial" charset="0"/>
              <a:buChar char="–"/>
              <a:defRPr sz="2400">
                <a:solidFill>
                  <a:srgbClr val="404143"/>
                </a:solidFill>
                <a:latin typeface="+mn-lt"/>
              </a:defRPr>
            </a:lvl9pPr>
          </a:lstStyle>
          <a:p>
            <a:pPr>
              <a:defRPr/>
            </a:pPr>
            <a:r>
              <a:rPr/>
              <a:t>Steven Hadjilogiou is a partner in the Firm’s Tax Practice Group in Miami. He is consistently recognized as a leading tax lawyer by </a:t>
            </a:r>
            <a:r>
              <a:rPr i="1"/>
              <a:t>Chambers USA</a:t>
            </a:r>
            <a:r>
              <a:rPr/>
              <a:t>, top-rated by </a:t>
            </a:r>
            <a:r>
              <a:rPr i="1"/>
              <a:t>Florida Super Lawyers</a:t>
            </a:r>
            <a:r>
              <a:rPr/>
              <a:t>, and recognized in </a:t>
            </a:r>
            <a:r>
              <a:rPr i="1"/>
              <a:t>Florida Trend’s Legal Elite</a:t>
            </a:r>
            <a:r>
              <a:rPr/>
              <a:t>.</a:t>
            </a:r>
          </a:p>
          <a:p>
            <a:pPr>
              <a:defRPr/>
            </a:pPr>
            <a:r>
              <a:rPr/>
              <a:t>Mr. Hadjilogiou has written numerous articles and presented on topics related to tax. He was a primary drafter of the amicus curiae brief submitted to the US Supreme Court on behalf of the Florida Bar Tax Section in </a:t>
            </a:r>
            <a:r>
              <a:rPr i="1"/>
              <a:t>Knight v. Commissioner </a:t>
            </a:r>
            <a:r>
              <a:rPr/>
              <a:t>in 2008. Mr. Hadjilogiou is also an adjunct professor in the University of Miami School of Law's Tax LLM program.</a:t>
            </a:r>
          </a:p>
          <a:p>
            <a:pPr>
              <a:defRPr/>
            </a:pPr>
            <a:r>
              <a:rPr b="1">
                <a:solidFill>
                  <a:schemeClr val="accent1"/>
                </a:solidFill>
              </a:rPr>
              <a:t>Practice Focus</a:t>
            </a:r>
          </a:p>
          <a:p>
            <a:pPr>
              <a:defRPr/>
            </a:pPr>
            <a:r>
              <a:rPr/>
              <a:t>Mr. </a:t>
            </a:r>
            <a:r>
              <a:rPr err="1"/>
              <a:t>Hadjilogiou</a:t>
            </a:r>
            <a:r>
              <a:rPr/>
              <a:t> focuses his practice on tax planning. He has substantial experience advising on transfer pricing, tax-related intellectual property matters, Subpart F and foreign investment in US real property. He has also worked on the taxation of partnerships and corporations, and international corporate reorganizations. </a:t>
            </a:r>
          </a:p>
          <a:p>
            <a:pPr>
              <a:defRPr/>
            </a:pPr>
            <a:r>
              <a:rPr/>
              <a:t>Mr. </a:t>
            </a:r>
            <a:r>
              <a:rPr err="1"/>
              <a:t>Hadjilogiou</a:t>
            </a:r>
            <a:r>
              <a:rPr/>
              <a:t> also counsels on state and local tax, inbound and outbound transactional planning, and other corporate and real estate tax issues in several jurisdictions across the world. He has represented various Fortune 500 companies and major privately held businesses in their tax planning and supply chain</a:t>
            </a:r>
          </a:p>
          <a:p>
            <a:pPr>
              <a:defRPr/>
            </a:pPr>
            <a:r>
              <a:rPr b="1">
                <a:solidFill>
                  <a:schemeClr val="accent1"/>
                </a:solidFill>
              </a:rPr>
              <a:t>Professional Associations and Memberships</a:t>
            </a:r>
          </a:p>
          <a:p>
            <a:pPr marL="171450" indent="-171450">
              <a:buFont typeface="Arial" panose="020B0604020202020204" pitchFamily="34" charset="0"/>
              <a:buChar char="−"/>
              <a:defRPr/>
            </a:pPr>
            <a:r>
              <a:rPr/>
              <a:t>Society of Trust and Estate Practitioners (STEP) - Member</a:t>
            </a:r>
          </a:p>
          <a:p>
            <a:pPr marL="171450" indent="-171450">
              <a:buFont typeface="Arial" panose="020B0604020202020204" pitchFamily="34" charset="0"/>
              <a:buChar char="−"/>
              <a:defRPr/>
            </a:pPr>
            <a:r>
              <a:rPr/>
              <a:t>State Bar of Georgia - Member</a:t>
            </a:r>
          </a:p>
          <a:p>
            <a:pPr marL="171450" indent="-171450">
              <a:buFont typeface="Arial" panose="020B0604020202020204" pitchFamily="34" charset="0"/>
              <a:buChar char="−"/>
              <a:defRPr/>
            </a:pPr>
            <a:r>
              <a:rPr/>
              <a:t>Florida Bar - Federal Tax Division, Co-Chair; International Tax In-Bound Committee, Vice-Chair</a:t>
            </a:r>
          </a:p>
          <a:p>
            <a:pPr marL="171450" indent="-171450">
              <a:buFont typeface="Arial" panose="020B0604020202020204" pitchFamily="34" charset="0"/>
              <a:buChar char="−"/>
              <a:defRPr/>
            </a:pPr>
            <a:r>
              <a:rPr/>
              <a:t>Greater Miami Tax Institute - Secretary/Treasurer</a:t>
            </a:r>
          </a:p>
          <a:p>
            <a:pPr marL="171450" indent="-171450">
              <a:buFont typeface="Arial" panose="020B0604020202020204" pitchFamily="34" charset="0"/>
              <a:buChar char="−"/>
              <a:defRPr/>
            </a:pPr>
            <a:r>
              <a:rPr/>
              <a:t>Florida International Bankers Association (</a:t>
            </a:r>
            <a:r>
              <a:rPr err="1"/>
              <a:t>FIBA</a:t>
            </a:r>
            <a:r>
              <a:rPr/>
              <a:t>) - Young Professionals Committee; Member of Steering Committee</a:t>
            </a:r>
          </a:p>
        </p:txBody>
      </p:sp>
      <p:graphicFrame>
        <p:nvGraphicFramePr>
          <p:cNvPr id="2" name="Table 1"/>
          <p:cNvGraphicFramePr>
            <a:graphicFrameLocks noGrp="1"/>
          </p:cNvGraphicFramePr>
          <p:nvPr/>
        </p:nvGraphicFramePr>
        <p:xfrm>
          <a:off x="1619250" y="1320800"/>
          <a:ext cx="2376488" cy="944820"/>
        </p:xfrm>
        <a:graphic>
          <a:graphicData uri="http://schemas.openxmlformats.org/drawingml/2006/table">
            <a:tbl>
              <a:tblPr>
                <a:tableStyleId>{5C22544A-7EE6-4342-B048-85BDC9FD1C3A}</a:tableStyleId>
              </a:tblPr>
              <a:tblGrid>
                <a:gridCol w="2376488"/>
              </a:tblGrid>
              <a:tr h="548456">
                <a:tc>
                  <a:txBody>
                    <a:bodyPr/>
                    <a:lstStyle/>
                    <a:p>
                      <a:r>
                        <a:rPr lang="en-US" sz="1000" b="1" smtClean="0">
                          <a:solidFill>
                            <a:srgbClr val="A71930"/>
                          </a:solidFill>
                        </a:rPr>
                        <a:t>Steven Hadjilogiou</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smtClean="0"/>
                        <a:t>Partner – Baker &amp; McKenzie</a:t>
                      </a:r>
                    </a:p>
                    <a:p>
                      <a:r>
                        <a:rPr lang="en-US" sz="1000" smtClean="0"/>
                        <a:t>Miami</a:t>
                      </a:r>
                      <a:r>
                        <a:rPr lang="en-US" sz="1000" baseline="0" smtClean="0"/>
                        <a:t> | United States</a:t>
                      </a:r>
                      <a:endParaRPr lang="en-US" sz="1000"/>
                    </a:p>
                  </a:txBody>
                  <a:tcPr marL="0" marR="0" marT="45705" marB="45705">
                    <a:lnB w="12700" cap="flat" cmpd="sng" algn="ctr">
                      <a:solidFill>
                        <a:schemeClr val="bg1"/>
                      </a:solidFill>
                      <a:prstDash val="solid"/>
                      <a:round/>
                      <a:headEnd type="none" w="med" len="med"/>
                      <a:tailEnd type="none" w="med" len="med"/>
                    </a:lnB>
                    <a:noFill/>
                  </a:tcPr>
                </a:tc>
              </a:tr>
              <a:tr h="396107">
                <a:tc>
                  <a:txBody>
                    <a:bodyPr/>
                    <a:lstStyle/>
                    <a:p>
                      <a:r>
                        <a:rPr lang="en-US" sz="1000" smtClean="0"/>
                        <a:t>T: + 1 305 789 8909</a:t>
                      </a:r>
                    </a:p>
                    <a:p>
                      <a:r>
                        <a:rPr lang="en-US" sz="1000" smtClean="0"/>
                        <a:t>steven.hadjilogiou@bakermckenzie.com</a:t>
                      </a:r>
                      <a:endParaRPr lang="en-US" sz="1000"/>
                    </a:p>
                  </a:txBody>
                  <a:tcPr marL="0" marR="0" marT="45705" marB="45705">
                    <a:lnT w="12700" cap="flat" cmpd="sng" algn="ctr">
                      <a:solidFill>
                        <a:schemeClr val="bg1"/>
                      </a:solidFill>
                      <a:prstDash val="solid"/>
                      <a:round/>
                      <a:headEnd type="none" w="med" len="med"/>
                      <a:tailEnd type="none" w="med" len="med"/>
                    </a:lnT>
                    <a:noFill/>
                  </a:tcPr>
                </a:tc>
              </a:tr>
            </a:tbl>
          </a:graphicData>
        </a:graphic>
      </p:graphicFrame>
      <p:pic>
        <p:nvPicPr>
          <p:cNvPr id="2050" name="Picture 2"/>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521208" y="1051560"/>
            <a:ext cx="972922" cy="1216152"/>
          </a:xfrm>
          <a:prstGeom prst="roundRect">
            <a:avLst>
              <a:gd name="adj" fmla="val 8594"/>
            </a:avLst>
          </a:prstGeom>
          <a:solidFill>
            <a:srgbClr val="FFFFFF">
              <a:shade val="85000"/>
            </a:srgbClr>
          </a:solidFill>
          <a:ln w="12700">
            <a:noFill/>
            <a:miter lim="800000"/>
            <a:headEnd/>
            <a:tailEnd/>
          </a:ln>
          <a:effectLst>
            <a:reflection blurRad="12700" stA="17000" endPos="19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p:cNvSpPr txBox="1">
            <a:spLocks/>
          </p:cNvSpPr>
          <p:nvPr/>
        </p:nvSpPr>
        <p:spPr bwMode="auto">
          <a:xfrm>
            <a:off x="8466138" y="6477000"/>
            <a:ext cx="677862" cy="17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fld id="{4C542BCA-6708-4FF6-A6D6-0CC5BA97AC7F}" type="slidenum">
              <a:rPr lang="en-AU" altLang="pt-BR" sz="800">
                <a:solidFill>
                  <a:schemeClr val="tx1"/>
                </a:solidFill>
                <a:cs typeface="Arial" charset="0"/>
              </a:rPr>
              <a:pPr eaLnBrk="1" hangingPunct="1">
                <a:spcBef>
                  <a:spcPct val="0"/>
                </a:spcBef>
                <a:buClrTx/>
                <a:buFontTx/>
                <a:buNone/>
              </a:pPr>
              <a:t>14</a:t>
            </a:fld>
            <a:endParaRPr lang="en-AU" altLang="pt-BR" sz="800">
              <a:solidFill>
                <a:schemeClr val="tx1"/>
              </a:solidFill>
              <a:cs typeface="Arial" charset="0"/>
            </a:endParaRPr>
          </a:p>
        </p:txBody>
      </p:sp>
      <p:pic>
        <p:nvPicPr>
          <p:cNvPr id="7" name="Picture 6" descr="http://photos.na.bakerworld.com/45658.jpg"/>
          <p:cNvPicPr/>
          <p:nvPr/>
        </p:nvPicPr>
        <p:blipFill>
          <a:blip r:embed="rId2">
            <a:grayscl/>
            <a:extLst>
              <a:ext uri="{28A0092B-C50C-407E-A947-70E740481C1C}">
                <a14:useLocalDpi xmlns:a14="http://schemas.microsoft.com/office/drawing/2010/main" val="0"/>
              </a:ext>
            </a:extLst>
          </a:blip>
          <a:srcRect/>
          <a:stretch>
            <a:fillRect/>
          </a:stretch>
        </p:blipFill>
        <p:spPr bwMode="auto">
          <a:xfrm>
            <a:off x="457200" y="608965"/>
            <a:ext cx="1006158" cy="1219835"/>
          </a:xfrm>
          <a:prstGeom prst="rect">
            <a:avLst/>
          </a:prstGeom>
          <a:noFill/>
          <a:ln>
            <a:noFill/>
          </a:ln>
          <a:effectLst>
            <a:outerShdw blurRad="50800" dist="38100" dir="2700000" algn="tl" rotWithShape="0">
              <a:prstClr val="black">
                <a:alpha val="40000"/>
              </a:prstClr>
            </a:outerShdw>
          </a:effectLst>
          <a:scene3d>
            <a:camera prst="orthographicFront"/>
            <a:lightRig rig="threePt" dir="t"/>
          </a:scene3d>
        </p:spPr>
      </p:pic>
      <p:sp>
        <p:nvSpPr>
          <p:cNvPr id="11268" name="Rounded Rectangle 1"/>
          <p:cNvSpPr>
            <a:spLocks noChangeArrowheads="1"/>
          </p:cNvSpPr>
          <p:nvPr/>
        </p:nvSpPr>
        <p:spPr bwMode="auto">
          <a:xfrm>
            <a:off x="1006475" y="1371600"/>
            <a:ext cx="914400" cy="914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0" tIns="0" rIns="0" bIns="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en-US" altLang="en-US"/>
          </a:p>
        </p:txBody>
      </p:sp>
      <p:sp>
        <p:nvSpPr>
          <p:cNvPr id="11269" name="Rounded Rectangle 2"/>
          <p:cNvSpPr>
            <a:spLocks noChangeArrowheads="1"/>
          </p:cNvSpPr>
          <p:nvPr/>
        </p:nvSpPr>
        <p:spPr bwMode="auto">
          <a:xfrm>
            <a:off x="914400" y="1676400"/>
            <a:ext cx="914400" cy="914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lIns="0" tIns="0" rIns="0" bIns="0"/>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1667698870"/>
              </p:ext>
            </p:extLst>
          </p:nvPr>
        </p:nvGraphicFramePr>
        <p:xfrm>
          <a:off x="1752600" y="883980"/>
          <a:ext cx="2376487" cy="944820"/>
        </p:xfrm>
        <a:graphic>
          <a:graphicData uri="http://schemas.openxmlformats.org/drawingml/2006/table">
            <a:tbl>
              <a:tblPr>
                <a:tableStyleId>{5C22544A-7EE6-4342-B048-85BDC9FD1C3A}</a:tableStyleId>
              </a:tblPr>
              <a:tblGrid>
                <a:gridCol w="2376487"/>
              </a:tblGrid>
              <a:tr h="548456">
                <a:tc>
                  <a:txBody>
                    <a:bodyPr/>
                    <a:lstStyle/>
                    <a:p>
                      <a:r>
                        <a:rPr lang="en-US" sz="1000" b="1" smtClean="0">
                          <a:solidFill>
                            <a:srgbClr val="A71930"/>
                          </a:solidFill>
                        </a:rPr>
                        <a:t>Michael J. Bruno</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smtClean="0"/>
                        <a:t>Associate – Baker &amp; McKenzie</a:t>
                      </a:r>
                    </a:p>
                    <a:p>
                      <a:r>
                        <a:rPr lang="en-US" sz="1000" smtClean="0"/>
                        <a:t>Miami</a:t>
                      </a:r>
                      <a:r>
                        <a:rPr lang="en-US" sz="1000" baseline="0" smtClean="0"/>
                        <a:t> | United States</a:t>
                      </a:r>
                      <a:endParaRPr lang="en-US" sz="1000"/>
                    </a:p>
                  </a:txBody>
                  <a:tcPr marL="0" marR="0" marT="45705" marB="45705">
                    <a:lnB w="12700" cap="flat" cmpd="sng" algn="ctr">
                      <a:solidFill>
                        <a:schemeClr val="bg1"/>
                      </a:solidFill>
                      <a:prstDash val="solid"/>
                      <a:round/>
                      <a:headEnd type="none" w="med" len="med"/>
                      <a:tailEnd type="none" w="med" len="med"/>
                    </a:lnB>
                    <a:noFill/>
                  </a:tcPr>
                </a:tc>
              </a:tr>
              <a:tr h="396107">
                <a:tc>
                  <a:txBody>
                    <a:bodyPr/>
                    <a:lstStyle/>
                    <a:p>
                      <a:r>
                        <a:rPr lang="en-US" sz="1000" smtClean="0"/>
                        <a:t>T: + 1 305 789 8923</a:t>
                      </a:r>
                    </a:p>
                    <a:p>
                      <a:r>
                        <a:rPr lang="en-US" sz="1000" smtClean="0"/>
                        <a:t>Michael.</a:t>
                      </a:r>
                      <a:r>
                        <a:rPr lang="en-US" sz="1000" baseline="0" smtClean="0"/>
                        <a:t>Bruno</a:t>
                      </a:r>
                      <a:r>
                        <a:rPr lang="en-US" sz="1000" smtClean="0"/>
                        <a:t>@bakermckenzie.com</a:t>
                      </a:r>
                      <a:endParaRPr lang="en-US" sz="1000"/>
                    </a:p>
                  </a:txBody>
                  <a:tcPr marL="0" marR="0" marT="45705" marB="45705">
                    <a:lnT w="12700" cap="flat" cmpd="sng" algn="ctr">
                      <a:solidFill>
                        <a:schemeClr val="bg1"/>
                      </a:solidFill>
                      <a:prstDash val="solid"/>
                      <a:round/>
                      <a:headEnd type="none" w="med" len="med"/>
                      <a:tailEnd type="none" w="med" len="med"/>
                    </a:lnT>
                    <a:noFill/>
                  </a:tcPr>
                </a:tc>
              </a:tr>
            </a:tbl>
          </a:graphicData>
        </a:graphic>
      </p:graphicFrame>
      <p:sp>
        <p:nvSpPr>
          <p:cNvPr id="11" name="TextBox 10"/>
          <p:cNvSpPr txBox="1"/>
          <p:nvPr/>
        </p:nvSpPr>
        <p:spPr>
          <a:xfrm>
            <a:off x="381000" y="1905000"/>
            <a:ext cx="8686800" cy="4978286"/>
          </a:xfrm>
          <a:prstGeom prst="rect">
            <a:avLst/>
          </a:prstGeom>
          <a:noFill/>
        </p:spPr>
        <p:txBody>
          <a:bodyPr wrap="square">
            <a:spAutoFit/>
          </a:bodyPr>
          <a:lstStyle/>
          <a:p>
            <a:pPr>
              <a:spcBef>
                <a:spcPts val="1200"/>
              </a:spcBef>
              <a:spcAft>
                <a:spcPts val="0"/>
              </a:spcAft>
              <a:defRPr/>
            </a:pPr>
            <a:r>
              <a:rPr lang="en-US" sz="900">
                <a:solidFill>
                  <a:srgbClr val="A71930"/>
                </a:solidFill>
                <a:latin typeface="Arial"/>
                <a:ea typeface="MS Gothic"/>
              </a:rPr>
              <a:t>Practice description</a:t>
            </a:r>
            <a:endParaRPr lang="es-ES_tradnl" sz="900">
              <a:solidFill>
                <a:srgbClr val="A71930"/>
              </a:solidFill>
              <a:latin typeface="Arial"/>
              <a:ea typeface="MS Gothic"/>
            </a:endParaRPr>
          </a:p>
          <a:p>
            <a:pPr>
              <a:spcBef>
                <a:spcPts val="600"/>
              </a:spcBef>
              <a:spcAft>
                <a:spcPts val="0"/>
              </a:spcAft>
              <a:defRPr/>
            </a:pPr>
            <a:r>
              <a:rPr lang="en-US" sz="900">
                <a:solidFill>
                  <a:srgbClr val="5F5F5F"/>
                </a:solidFill>
                <a:latin typeface="Arial"/>
                <a:ea typeface="MS Mincho"/>
                <a:cs typeface="Times New Roman"/>
              </a:rPr>
              <a:t>Michael Bruno is an associate in the Firm’s Tax Practice Group. He </a:t>
            </a:r>
            <a:r>
              <a:rPr lang="en-US" sz="900" smtClean="0">
                <a:solidFill>
                  <a:srgbClr val="5F5F5F"/>
                </a:solidFill>
                <a:latin typeface="Arial"/>
                <a:ea typeface="MS Mincho"/>
                <a:cs typeface="Times New Roman"/>
              </a:rPr>
              <a:t>regularly </a:t>
            </a:r>
            <a:r>
              <a:rPr lang="en-US" sz="900">
                <a:solidFill>
                  <a:srgbClr val="5F5F5F"/>
                </a:solidFill>
                <a:latin typeface="Arial"/>
                <a:ea typeface="MS Mincho"/>
                <a:cs typeface="Times New Roman"/>
              </a:rPr>
              <a:t>advises on domestic and international tax issues that arise with respect to investments in the United States by foreign individuals, as well as investments outside of the United States by US individuals. He </a:t>
            </a:r>
            <a:r>
              <a:rPr lang="en-US" sz="900" smtClean="0">
                <a:solidFill>
                  <a:srgbClr val="5F5F5F"/>
                </a:solidFill>
                <a:latin typeface="Arial"/>
                <a:ea typeface="MS Mincho"/>
                <a:cs typeface="Times New Roman"/>
              </a:rPr>
              <a:t>also </a:t>
            </a:r>
            <a:r>
              <a:rPr lang="en-US" sz="900">
                <a:solidFill>
                  <a:srgbClr val="5F5F5F"/>
                </a:solidFill>
                <a:latin typeface="Arial"/>
                <a:ea typeface="MS Mincho"/>
                <a:cs typeface="Times New Roman"/>
              </a:rPr>
              <a:t>provides domestic and international tax planning advice to corporations, partnerships, and limited liability companies</a:t>
            </a:r>
            <a:endParaRPr lang="es-ES_tradnl" sz="900">
              <a:solidFill>
                <a:srgbClr val="5F5F5F"/>
              </a:solidFill>
              <a:latin typeface="Arial"/>
              <a:ea typeface="MS Mincho"/>
              <a:cs typeface="Times New Roman"/>
            </a:endParaRPr>
          </a:p>
          <a:p>
            <a:pPr>
              <a:spcBef>
                <a:spcPts val="600"/>
              </a:spcBef>
              <a:spcAft>
                <a:spcPts val="0"/>
              </a:spcAft>
              <a:defRPr/>
            </a:pPr>
            <a:r>
              <a:rPr lang="en-US" sz="900">
                <a:solidFill>
                  <a:srgbClr val="A71930"/>
                </a:solidFill>
                <a:latin typeface="Arial"/>
                <a:ea typeface="MS Gothic"/>
              </a:rPr>
              <a:t>Practice focus</a:t>
            </a:r>
            <a:endParaRPr lang="es-ES_tradnl" sz="900">
              <a:solidFill>
                <a:srgbClr val="A71930"/>
              </a:solidFill>
              <a:latin typeface="Arial"/>
              <a:ea typeface="MS Gothic"/>
            </a:endParaRPr>
          </a:p>
          <a:p>
            <a:pPr>
              <a:spcBef>
                <a:spcPts val="600"/>
              </a:spcBef>
              <a:spcAft>
                <a:spcPts val="0"/>
              </a:spcAft>
              <a:defRPr/>
            </a:pPr>
            <a:r>
              <a:rPr lang="en-US" sz="900">
                <a:solidFill>
                  <a:srgbClr val="5F5F5F"/>
                </a:solidFill>
                <a:latin typeface="Arial"/>
                <a:ea typeface="MS Mincho"/>
                <a:cs typeface="Times New Roman"/>
              </a:rPr>
              <a:t>Mr. Bruno’s focuses his practice on international tax planning, wealth management, and general corporate and partnership taxation.</a:t>
            </a:r>
            <a:endParaRPr lang="es-ES_tradnl" sz="900">
              <a:solidFill>
                <a:srgbClr val="5F5F5F"/>
              </a:solidFill>
              <a:latin typeface="Arial"/>
              <a:ea typeface="MS Mincho"/>
              <a:cs typeface="Times New Roman"/>
            </a:endParaRPr>
          </a:p>
          <a:p>
            <a:pPr>
              <a:spcBef>
                <a:spcPts val="600"/>
              </a:spcBef>
              <a:spcAft>
                <a:spcPts val="0"/>
              </a:spcAft>
              <a:defRPr/>
            </a:pPr>
            <a:r>
              <a:rPr lang="en-US" sz="900">
                <a:solidFill>
                  <a:srgbClr val="A71930"/>
                </a:solidFill>
                <a:latin typeface="Arial"/>
                <a:ea typeface="MS Gothic"/>
              </a:rPr>
              <a:t>Publications, presentations and articles</a:t>
            </a:r>
            <a:endParaRPr lang="es-ES_tradnl" sz="900">
              <a:solidFill>
                <a:srgbClr val="A71930"/>
              </a:solidFill>
              <a:latin typeface="Arial"/>
              <a:ea typeface="MS Gothic"/>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Co-presenter, “Advising the Live Music Client,” </a:t>
            </a:r>
            <a:r>
              <a:rPr lang="en-US" sz="900" i="1">
                <a:solidFill>
                  <a:srgbClr val="5F5F5F"/>
                </a:solidFill>
                <a:latin typeface="Arial"/>
                <a:ea typeface="MS Mincho"/>
                <a:cs typeface="Times New Roman"/>
              </a:rPr>
              <a:t>The 27th Annual North American Entertainment, Sports &amp; IP Law Summit</a:t>
            </a:r>
            <a:r>
              <a:rPr lang="en-US" sz="900">
                <a:solidFill>
                  <a:srgbClr val="5F5F5F"/>
                </a:solidFill>
                <a:latin typeface="Arial"/>
                <a:ea typeface="MS Mincho"/>
                <a:cs typeface="Times New Roman"/>
              </a:rPr>
              <a:t>, Cancun, Mexico</a:t>
            </a:r>
            <a:br>
              <a:rPr lang="en-US" sz="900">
                <a:solidFill>
                  <a:srgbClr val="5F5F5F"/>
                </a:solidFill>
                <a:latin typeface="Arial"/>
                <a:ea typeface="MS Mincho"/>
                <a:cs typeface="Times New Roman"/>
              </a:rPr>
            </a:br>
            <a:r>
              <a:rPr lang="en-US" sz="900">
                <a:solidFill>
                  <a:srgbClr val="5F5F5F"/>
                </a:solidFill>
                <a:latin typeface="Arial"/>
                <a:ea typeface="MS Mincho"/>
                <a:cs typeface="Times New Roman"/>
              </a:rPr>
              <a:t>12-14 November 2015</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Co-Author, "The International Athlete and Entertainer: A Summary of Important U.S. Tax Considerations," </a:t>
            </a:r>
            <a:r>
              <a:rPr lang="en-US" sz="900" i="1">
                <a:solidFill>
                  <a:srgbClr val="5F5F5F"/>
                </a:solidFill>
                <a:latin typeface="Arial"/>
                <a:ea typeface="MS Mincho"/>
                <a:cs typeface="Times New Roman"/>
              </a:rPr>
              <a:t>The Florida Bar Journal</a:t>
            </a:r>
            <a:r>
              <a:rPr lang="en-US" sz="900">
                <a:solidFill>
                  <a:srgbClr val="5F5F5F"/>
                </a:solidFill>
                <a:latin typeface="Arial"/>
                <a:ea typeface="MS Mincho"/>
                <a:cs typeface="Times New Roman"/>
              </a:rPr>
              <a:t>, April 2015</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Co-presenter (with Javier Ordonez Namihira), “The New Mexican Tax Reform,” </a:t>
            </a:r>
            <a:r>
              <a:rPr lang="en-US" sz="900" i="1">
                <a:solidFill>
                  <a:srgbClr val="5F5F5F"/>
                </a:solidFill>
                <a:latin typeface="Arial"/>
                <a:ea typeface="MS Mincho"/>
                <a:cs typeface="Times New Roman"/>
              </a:rPr>
              <a:t>15th Annual International Tax &amp; Trust Training Program</a:t>
            </a:r>
            <a:r>
              <a:rPr lang="en-US" sz="900">
                <a:solidFill>
                  <a:srgbClr val="5F5F5F"/>
                </a:solidFill>
                <a:latin typeface="Arial"/>
                <a:ea typeface="MS Mincho"/>
                <a:cs typeface="Times New Roman"/>
              </a:rPr>
              <a:t>, Miami, Florida, 29-30 September 2014</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Co-presenter (with Gregory Walsh), “An Overview of Select Disclosure Regimes,” </a:t>
            </a:r>
            <a:r>
              <a:rPr lang="en-US" sz="900" i="1">
                <a:solidFill>
                  <a:srgbClr val="5F5F5F"/>
                </a:solidFill>
                <a:latin typeface="Arial"/>
                <a:ea typeface="MS Mincho"/>
                <a:cs typeface="Times New Roman"/>
              </a:rPr>
              <a:t>Spring 2014 International Financial Services Business Briefings</a:t>
            </a:r>
            <a:r>
              <a:rPr lang="en-US" sz="900">
                <a:solidFill>
                  <a:srgbClr val="5F5F5F"/>
                </a:solidFill>
                <a:latin typeface="Arial"/>
                <a:ea typeface="MS Mincho"/>
                <a:cs typeface="Times New Roman"/>
              </a:rPr>
              <a:t>, Zurich, Switzerland, 26 February 2014</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Author, “Proposed Regs: Clarifying the Economic Risk of Loss Rules for Multi-Partner Recourse Liabilities of a Partnership,” </a:t>
            </a:r>
            <a:r>
              <a:rPr lang="en-US" sz="900" i="1">
                <a:solidFill>
                  <a:srgbClr val="5F5F5F"/>
                </a:solidFill>
                <a:latin typeface="Arial"/>
                <a:ea typeface="MS Mincho"/>
                <a:cs typeface="Times New Roman"/>
              </a:rPr>
              <a:t>Baker &amp; McKenzie North American Tax Practice Group Newsletter</a:t>
            </a:r>
            <a:r>
              <a:rPr lang="en-US" sz="900">
                <a:solidFill>
                  <a:srgbClr val="5F5F5F"/>
                </a:solidFill>
                <a:latin typeface="Arial"/>
                <a:ea typeface="MS Mincho"/>
                <a:cs typeface="Times New Roman"/>
              </a:rPr>
              <a:t>, February 2014</a:t>
            </a:r>
            <a:endParaRPr lang="es-ES_tradnl" sz="900">
              <a:solidFill>
                <a:srgbClr val="5F5F5F"/>
              </a:solidFill>
              <a:latin typeface="Arial"/>
              <a:ea typeface="MS Mincho"/>
              <a:cs typeface="Times New Roman"/>
            </a:endParaRPr>
          </a:p>
          <a:p>
            <a:pPr>
              <a:spcBef>
                <a:spcPts val="600"/>
              </a:spcBef>
              <a:spcAft>
                <a:spcPts val="0"/>
              </a:spcAft>
              <a:buClr>
                <a:srgbClr val="A71930"/>
              </a:buClr>
              <a:buSzPts val="1100"/>
              <a:tabLst>
                <a:tab pos="228600" algn="l"/>
                <a:tab pos="180340" algn="l"/>
              </a:tabLst>
              <a:defRPr/>
            </a:pPr>
            <a:r>
              <a:rPr lang="en-US" sz="900">
                <a:solidFill>
                  <a:srgbClr val="A71930"/>
                </a:solidFill>
                <a:latin typeface="Arial"/>
                <a:ea typeface="MS Gothic"/>
              </a:rPr>
              <a:t>Professional affiliations and admission</a:t>
            </a:r>
            <a:endParaRPr lang="es-ES_tradnl" sz="900">
              <a:solidFill>
                <a:srgbClr val="A71930"/>
              </a:solidFill>
              <a:latin typeface="Arial"/>
              <a:ea typeface="MS Gothic"/>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Florida Bar - Tax Section</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Florida Bar - Entertainment, Arts and Sports Law Section</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New York~United States (2013)</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Florida~United States (2012)</a:t>
            </a:r>
            <a:endParaRPr lang="es-ES_tradnl" sz="900">
              <a:solidFill>
                <a:srgbClr val="5F5F5F"/>
              </a:solidFill>
              <a:latin typeface="Arial"/>
              <a:ea typeface="MS Mincho"/>
              <a:cs typeface="Times New Roman"/>
            </a:endParaRPr>
          </a:p>
          <a:p>
            <a:pPr>
              <a:spcBef>
                <a:spcPts val="900"/>
              </a:spcBef>
              <a:spcAft>
                <a:spcPts val="0"/>
              </a:spcAft>
              <a:defRPr/>
            </a:pPr>
            <a:r>
              <a:rPr lang="en-US" sz="900">
                <a:solidFill>
                  <a:srgbClr val="910E29"/>
                </a:solidFill>
                <a:latin typeface="Arial"/>
                <a:ea typeface="MS Gothic"/>
              </a:rPr>
              <a:t>Education</a:t>
            </a:r>
            <a:endParaRPr lang="es-ES_tradnl" sz="900">
              <a:solidFill>
                <a:srgbClr val="910E29"/>
              </a:solidFill>
              <a:latin typeface="Arial"/>
              <a:ea typeface="MS Gothic"/>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New York University School of Law (LL.M. Taxation) (2013) </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University of Florida Levin College of Law (J.D. cum laude) (2012) </a:t>
            </a:r>
            <a:endParaRPr lang="es-ES_tradnl" sz="900">
              <a:solidFill>
                <a:srgbClr val="5F5F5F"/>
              </a:solidFill>
              <a:latin typeface="Arial"/>
              <a:ea typeface="MS Mincho"/>
              <a:cs typeface="Times New Roman"/>
            </a:endParaRPr>
          </a:p>
          <a:p>
            <a:pPr marL="342900" indent="-342900">
              <a:spcBef>
                <a:spcPts val="600"/>
              </a:spcBef>
              <a:spcAft>
                <a:spcPts val="0"/>
              </a:spcAft>
              <a:buClr>
                <a:srgbClr val="A71930"/>
              </a:buClr>
              <a:buSzPts val="1100"/>
              <a:buFont typeface="Symbol"/>
              <a:buChar char=""/>
              <a:tabLst>
                <a:tab pos="228600" algn="l"/>
                <a:tab pos="180340" algn="l"/>
              </a:tabLst>
              <a:defRPr/>
            </a:pPr>
            <a:r>
              <a:rPr lang="en-US" sz="900">
                <a:solidFill>
                  <a:srgbClr val="5F5F5F"/>
                </a:solidFill>
                <a:latin typeface="Arial"/>
                <a:ea typeface="MS Mincho"/>
                <a:cs typeface="Times New Roman"/>
              </a:rPr>
              <a:t>University of Central Florida (B.S.B.A. Accounting &amp; Finance) (2009)</a:t>
            </a:r>
            <a:endParaRPr lang="es-ES_tradnl" sz="900">
              <a:solidFill>
                <a:srgbClr val="5F5F5F"/>
              </a:solidFill>
              <a:latin typeface="Arial"/>
              <a:ea typeface="MS Mincho"/>
              <a:cs typeface="Times New Roman"/>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955675" y="990600"/>
            <a:ext cx="8188325" cy="785813"/>
          </a:xfrm>
        </p:spPr>
        <p:txBody>
          <a:bodyPr anchor="t">
            <a:spAutoFit/>
          </a:bodyPr>
          <a:lstStyle/>
          <a:p>
            <a:pPr eaLnBrk="1" hangingPunct="1"/>
            <a:r>
              <a:rPr lang="en-US" altLang="en-US" smtClean="0"/>
              <a:t>Questions?  Contact:</a:t>
            </a:r>
          </a:p>
        </p:txBody>
      </p:sp>
      <p:sp>
        <p:nvSpPr>
          <p:cNvPr id="13315" name="Rectangle 3"/>
          <p:cNvSpPr>
            <a:spLocks noGrp="1" noChangeArrowheads="1"/>
          </p:cNvSpPr>
          <p:nvPr>
            <p:ph type="body" sz="half" idx="4294967295"/>
          </p:nvPr>
        </p:nvSpPr>
        <p:spPr>
          <a:xfrm>
            <a:off x="2819400" y="2133600"/>
            <a:ext cx="4191000" cy="3429000"/>
          </a:xfrm>
        </p:spPr>
        <p:txBody>
          <a:bodyPr/>
          <a:lstStyle/>
          <a:p>
            <a:pPr marL="0" indent="0" eaLnBrk="1" hangingPunct="1">
              <a:spcBef>
                <a:spcPct val="0"/>
              </a:spcBef>
              <a:buFont typeface="Arial" charset="0"/>
              <a:buNone/>
            </a:pPr>
            <a:r>
              <a:rPr lang="en-US" altLang="en-US" sz="1800" b="1" smtClean="0">
                <a:solidFill>
                  <a:srgbClr val="000000"/>
                </a:solidFill>
              </a:rPr>
              <a:t>Michael J. Bruno</a:t>
            </a:r>
          </a:p>
          <a:p>
            <a:pPr marL="0" indent="0" eaLnBrk="1" hangingPunct="1">
              <a:spcBef>
                <a:spcPct val="0"/>
              </a:spcBef>
              <a:buFont typeface="Arial" charset="0"/>
              <a:buNone/>
            </a:pPr>
            <a:r>
              <a:rPr lang="en-US" altLang="en-US" sz="1800" smtClean="0">
                <a:solidFill>
                  <a:srgbClr val="000000"/>
                </a:solidFill>
              </a:rPr>
              <a:t>Baker &amp; McKenzie LLP</a:t>
            </a:r>
          </a:p>
          <a:p>
            <a:pPr marL="0" indent="0" eaLnBrk="1" hangingPunct="1">
              <a:spcBef>
                <a:spcPct val="0"/>
              </a:spcBef>
              <a:buFont typeface="Arial" charset="0"/>
              <a:buNone/>
            </a:pPr>
            <a:r>
              <a:rPr lang="en-US" altLang="en-US" sz="1800" smtClean="0">
                <a:solidFill>
                  <a:srgbClr val="000000"/>
                </a:solidFill>
              </a:rPr>
              <a:t>1111 Brickell Avenue, Suite 1700</a:t>
            </a:r>
            <a:br>
              <a:rPr lang="en-US" altLang="en-US" sz="1800" smtClean="0">
                <a:solidFill>
                  <a:srgbClr val="000000"/>
                </a:solidFill>
              </a:rPr>
            </a:br>
            <a:r>
              <a:rPr lang="en-US" altLang="en-US" sz="1800" smtClean="0">
                <a:solidFill>
                  <a:srgbClr val="000000"/>
                </a:solidFill>
              </a:rPr>
              <a:t>Miami, Florida  33131-2827, USA </a:t>
            </a:r>
          </a:p>
          <a:p>
            <a:pPr marL="0" indent="0" eaLnBrk="1" hangingPunct="1">
              <a:spcBef>
                <a:spcPct val="0"/>
              </a:spcBef>
              <a:buFont typeface="Arial" charset="0"/>
              <a:buNone/>
            </a:pPr>
            <a:r>
              <a:rPr lang="en-US" altLang="en-US" sz="1800" smtClean="0">
                <a:solidFill>
                  <a:srgbClr val="000000"/>
                </a:solidFill>
              </a:rPr>
              <a:t>Phone 305.789.8923</a:t>
            </a:r>
          </a:p>
          <a:p>
            <a:pPr marL="0" indent="0" eaLnBrk="1" hangingPunct="1">
              <a:spcBef>
                <a:spcPct val="0"/>
              </a:spcBef>
              <a:buFont typeface="Arial" charset="0"/>
              <a:buNone/>
            </a:pPr>
            <a:r>
              <a:rPr lang="en-US" altLang="en-US" sz="1800" smtClean="0">
                <a:solidFill>
                  <a:srgbClr val="FF0000"/>
                </a:solidFill>
                <a:hlinkClick r:id="rId3"/>
              </a:rPr>
              <a:t>Michael.Bruno@bakermckenzie.com</a:t>
            </a:r>
            <a:endParaRPr lang="en-US" altLang="en-US" sz="1800" smtClean="0">
              <a:solidFill>
                <a:srgbClr val="FF0000"/>
              </a:solidFill>
            </a:endParaRPr>
          </a:p>
          <a:p>
            <a:pPr marL="0" indent="0" eaLnBrk="1" hangingPunct="1">
              <a:buFont typeface="Arial" charset="0"/>
              <a:buNone/>
            </a:pPr>
            <a:endParaRPr lang="en-US" altLang="en-US" smtClean="0">
              <a:solidFill>
                <a:srgbClr val="FF0000"/>
              </a:solidFill>
            </a:endParaRPr>
          </a:p>
          <a:p>
            <a:pPr marL="0" indent="0" eaLnBrk="1" hangingPunct="1">
              <a:spcBef>
                <a:spcPct val="0"/>
              </a:spcBef>
              <a:buFont typeface="Arial" charset="0"/>
              <a:buNone/>
            </a:pPr>
            <a:r>
              <a:rPr lang="en-US" altLang="en-US" sz="1800" b="1" smtClean="0">
                <a:solidFill>
                  <a:srgbClr val="000000"/>
                </a:solidFill>
              </a:rPr>
              <a:t>Steven Hadjilogiou</a:t>
            </a:r>
          </a:p>
          <a:p>
            <a:pPr marL="0" indent="0" eaLnBrk="1" hangingPunct="1">
              <a:spcBef>
                <a:spcPct val="0"/>
              </a:spcBef>
              <a:buFont typeface="Arial" charset="0"/>
              <a:buNone/>
            </a:pPr>
            <a:r>
              <a:rPr lang="en-US" altLang="en-US" sz="1800" smtClean="0">
                <a:solidFill>
                  <a:srgbClr val="000000"/>
                </a:solidFill>
              </a:rPr>
              <a:t>Baker &amp; McKenzie LLP</a:t>
            </a:r>
          </a:p>
          <a:p>
            <a:pPr marL="0" indent="0" eaLnBrk="1" hangingPunct="1">
              <a:spcBef>
                <a:spcPct val="0"/>
              </a:spcBef>
              <a:buFont typeface="Arial" charset="0"/>
              <a:buNone/>
            </a:pPr>
            <a:r>
              <a:rPr lang="en-US" altLang="en-US" sz="1800" smtClean="0">
                <a:solidFill>
                  <a:srgbClr val="000000"/>
                </a:solidFill>
              </a:rPr>
              <a:t>1111 Brickell Avenue, Suite 1700</a:t>
            </a:r>
            <a:br>
              <a:rPr lang="en-US" altLang="en-US" sz="1800" smtClean="0">
                <a:solidFill>
                  <a:srgbClr val="000000"/>
                </a:solidFill>
              </a:rPr>
            </a:br>
            <a:r>
              <a:rPr lang="en-US" altLang="en-US" sz="1800" smtClean="0">
                <a:solidFill>
                  <a:srgbClr val="000000"/>
                </a:solidFill>
              </a:rPr>
              <a:t>Miami, Florida  33131-2827, USA </a:t>
            </a:r>
          </a:p>
          <a:p>
            <a:pPr marL="0" indent="0" eaLnBrk="1" hangingPunct="1">
              <a:spcBef>
                <a:spcPct val="0"/>
              </a:spcBef>
              <a:buFont typeface="Arial" charset="0"/>
              <a:buNone/>
            </a:pPr>
            <a:r>
              <a:rPr lang="en-US" altLang="en-US" sz="1800" smtClean="0">
                <a:solidFill>
                  <a:srgbClr val="000000"/>
                </a:solidFill>
              </a:rPr>
              <a:t>Phone 305.789.8923</a:t>
            </a:r>
          </a:p>
          <a:p>
            <a:pPr marL="0" indent="0" eaLnBrk="1" hangingPunct="1">
              <a:spcBef>
                <a:spcPct val="0"/>
              </a:spcBef>
              <a:buFont typeface="Arial" charset="0"/>
              <a:buNone/>
            </a:pPr>
            <a:r>
              <a:rPr lang="en-US" altLang="en-US" sz="1800" smtClean="0">
                <a:solidFill>
                  <a:srgbClr val="FF0000"/>
                </a:solidFill>
                <a:hlinkClick r:id="rId4"/>
              </a:rPr>
              <a:t>Steven.Hadjilogiou@bakermckenzie.com</a:t>
            </a:r>
            <a:endParaRPr lang="en-US" altLang="en-US" sz="1800" smtClean="0">
              <a:solidFill>
                <a:srgbClr val="FF0000"/>
              </a:solidFill>
            </a:endParaRPr>
          </a:p>
          <a:p>
            <a:pPr marL="0" indent="0" eaLnBrk="1" hangingPunct="1">
              <a:buFont typeface="Arial" charset="0"/>
              <a:buNone/>
            </a:pPr>
            <a:endParaRPr lang="en-US" altLang="en-US" smtClean="0">
              <a:solidFill>
                <a:srgbClr val="FF0000"/>
              </a:solidFill>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990600"/>
            <a:ext cx="8188325" cy="609600"/>
          </a:xfrm>
        </p:spPr>
        <p:txBody>
          <a:bodyPr/>
          <a:lstStyle/>
          <a:p>
            <a:r>
              <a:rPr lang="en-US" smtClean="0"/>
              <a:t>Key Terms</a:t>
            </a:r>
            <a:endParaRPr lang="en-US" dirty="0"/>
          </a:p>
        </p:txBody>
      </p:sp>
      <p:sp>
        <p:nvSpPr>
          <p:cNvPr id="4" name="Content Placeholder 3"/>
          <p:cNvSpPr>
            <a:spLocks noGrp="1"/>
          </p:cNvSpPr>
          <p:nvPr>
            <p:ph idx="1"/>
          </p:nvPr>
        </p:nvSpPr>
        <p:spPr>
          <a:xfrm>
            <a:off x="457200" y="1828800"/>
            <a:ext cx="8188325" cy="3467100"/>
          </a:xfrm>
        </p:spPr>
        <p:txBody>
          <a:bodyPr/>
          <a:lstStyle/>
          <a:p>
            <a:r>
              <a:rPr lang="en-US" smtClean="0">
                <a:solidFill>
                  <a:schemeClr val="accent6">
                    <a:lumMod val="50000"/>
                  </a:schemeClr>
                </a:solidFill>
              </a:rPr>
              <a:t>“U.S. </a:t>
            </a:r>
            <a:r>
              <a:rPr lang="en-US" smtClean="0">
                <a:solidFill>
                  <a:schemeClr val="accent6">
                    <a:lumMod val="50000"/>
                  </a:schemeClr>
                </a:solidFill>
              </a:rPr>
              <a:t>Persons” </a:t>
            </a:r>
            <a:r>
              <a:rPr lang="en-US" smtClean="0">
                <a:solidFill>
                  <a:schemeClr val="accent6">
                    <a:lumMod val="50000"/>
                  </a:schemeClr>
                </a:solidFill>
              </a:rPr>
              <a:t>include: </a:t>
            </a:r>
          </a:p>
          <a:p>
            <a:pPr lvl="1"/>
            <a:r>
              <a:rPr lang="en-US" smtClean="0">
                <a:solidFill>
                  <a:schemeClr val="accent6">
                    <a:lumMod val="50000"/>
                  </a:schemeClr>
                </a:solidFill>
              </a:rPr>
              <a:t>U.S. citizens</a:t>
            </a:r>
          </a:p>
          <a:p>
            <a:pPr lvl="1"/>
            <a:r>
              <a:rPr lang="en-US" smtClean="0">
                <a:solidFill>
                  <a:schemeClr val="accent6">
                    <a:lumMod val="50000"/>
                  </a:schemeClr>
                </a:solidFill>
              </a:rPr>
              <a:t>Lawful </a:t>
            </a:r>
            <a:r>
              <a:rPr lang="en-US" dirty="0" smtClean="0">
                <a:solidFill>
                  <a:schemeClr val="accent6">
                    <a:lumMod val="50000"/>
                  </a:schemeClr>
                </a:solidFill>
              </a:rPr>
              <a:t>permanent residents (“green </a:t>
            </a:r>
            <a:r>
              <a:rPr lang="en-US" smtClean="0">
                <a:solidFill>
                  <a:schemeClr val="accent6">
                    <a:lumMod val="50000"/>
                  </a:schemeClr>
                </a:solidFill>
              </a:rPr>
              <a:t>card”)</a:t>
            </a:r>
          </a:p>
          <a:p>
            <a:pPr lvl="1"/>
            <a:r>
              <a:rPr lang="en-US" smtClean="0">
                <a:solidFill>
                  <a:schemeClr val="accent6">
                    <a:lumMod val="50000"/>
                  </a:schemeClr>
                </a:solidFill>
              </a:rPr>
              <a:t>Individuals </a:t>
            </a:r>
            <a:r>
              <a:rPr lang="en-US">
                <a:solidFill>
                  <a:schemeClr val="accent6">
                    <a:lumMod val="50000"/>
                  </a:schemeClr>
                </a:solidFill>
              </a:rPr>
              <a:t>who meet the substantial presence test (day </a:t>
            </a:r>
            <a:r>
              <a:rPr lang="en-US" smtClean="0">
                <a:solidFill>
                  <a:schemeClr val="accent6">
                    <a:lumMod val="50000"/>
                  </a:schemeClr>
                </a:solidFill>
              </a:rPr>
              <a:t>counting)</a:t>
            </a:r>
            <a:endParaRPr lang="en-US" dirty="0" smtClean="0">
              <a:solidFill>
                <a:schemeClr val="accent6">
                  <a:lumMod val="50000"/>
                </a:schemeClr>
              </a:solidFill>
            </a:endParaRPr>
          </a:p>
          <a:p>
            <a:r>
              <a:rPr lang="en-US" smtClean="0">
                <a:solidFill>
                  <a:schemeClr val="accent6">
                    <a:lumMod val="50000"/>
                  </a:schemeClr>
                </a:solidFill>
              </a:rPr>
              <a:t>“U.S. Domiciliaries”</a:t>
            </a:r>
          </a:p>
          <a:p>
            <a:pPr lvl="1"/>
            <a:r>
              <a:rPr lang="en-US" smtClean="0">
                <a:solidFill>
                  <a:schemeClr val="accent6">
                    <a:lumMod val="50000"/>
                  </a:schemeClr>
                </a:solidFill>
              </a:rPr>
              <a:t>U.S. citizens</a:t>
            </a:r>
          </a:p>
          <a:p>
            <a:pPr lvl="1"/>
            <a:r>
              <a:rPr lang="en-US" smtClean="0">
                <a:solidFill>
                  <a:schemeClr val="accent6">
                    <a:lumMod val="50000"/>
                  </a:schemeClr>
                </a:solidFill>
              </a:rPr>
              <a:t>Individuals physically </a:t>
            </a:r>
            <a:r>
              <a:rPr lang="en-US">
                <a:solidFill>
                  <a:schemeClr val="accent6">
                    <a:lumMod val="50000"/>
                  </a:schemeClr>
                </a:solidFill>
              </a:rPr>
              <a:t>present with intent to reside </a:t>
            </a:r>
            <a:r>
              <a:rPr lang="en-US" smtClean="0">
                <a:solidFill>
                  <a:schemeClr val="accent6">
                    <a:lumMod val="50000"/>
                  </a:schemeClr>
                </a:solidFill>
              </a:rPr>
              <a:t>indefinitely</a:t>
            </a:r>
          </a:p>
          <a:p>
            <a:pPr lvl="2"/>
            <a:r>
              <a:rPr lang="en-US" smtClean="0">
                <a:solidFill>
                  <a:schemeClr val="accent6">
                    <a:lumMod val="50000"/>
                  </a:schemeClr>
                </a:solidFill>
              </a:rPr>
              <a:t>Subject and objective factors</a:t>
            </a:r>
            <a:endParaRPr lang="en-US">
              <a:solidFill>
                <a:schemeClr val="accent6">
                  <a:lumMod val="50000"/>
                </a:schemeClr>
              </a:solidFill>
            </a:endParaRPr>
          </a:p>
        </p:txBody>
      </p:sp>
    </p:spTree>
    <p:extLst>
      <p:ext uri="{BB962C8B-B14F-4D97-AF65-F5344CB8AC3E}">
        <p14:creationId xmlns:p14="http://schemas.microsoft.com/office/powerpoint/2010/main" val="388971719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8188325" cy="685800"/>
          </a:xfrm>
        </p:spPr>
        <p:txBody>
          <a:bodyPr/>
          <a:lstStyle/>
          <a:p>
            <a:r>
              <a:rPr lang="en-US" smtClean="0"/>
              <a:t>Summary of U.S. Federal Tax Rules</a:t>
            </a: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491996167"/>
              </p:ext>
            </p:extLst>
          </p:nvPr>
        </p:nvGraphicFramePr>
        <p:xfrm>
          <a:off x="685800" y="1524000"/>
          <a:ext cx="8077202" cy="4648203"/>
        </p:xfrm>
        <a:graphic>
          <a:graphicData uri="http://schemas.openxmlformats.org/drawingml/2006/table">
            <a:tbl>
              <a:tblPr firstRow="1" bandRow="1">
                <a:tableStyleId>{7DF18680-E054-41AD-8BC1-D1AEF772440D}</a:tableStyleId>
              </a:tblPr>
              <a:tblGrid>
                <a:gridCol w="1371600"/>
                <a:gridCol w="1565564"/>
                <a:gridCol w="1713346"/>
                <a:gridCol w="1713346"/>
                <a:gridCol w="1713346"/>
              </a:tblGrid>
              <a:tr h="664029">
                <a:tc>
                  <a:txBody>
                    <a:bodyPr/>
                    <a:lstStyle/>
                    <a:p>
                      <a:endParaRPr lang="en-US" sz="1200"/>
                    </a:p>
                  </a:txBody>
                  <a:tcPr/>
                </a:tc>
                <a:tc>
                  <a:txBody>
                    <a:bodyPr/>
                    <a:lstStyle/>
                    <a:p>
                      <a:r>
                        <a:rPr lang="en-US" sz="1200" b="1" smtClean="0">
                          <a:solidFill>
                            <a:schemeClr val="accent6">
                              <a:lumMod val="95000"/>
                              <a:lumOff val="5000"/>
                            </a:schemeClr>
                          </a:solidFill>
                        </a:rPr>
                        <a:t>U.S. Citizen / U.S. Domiciliary</a:t>
                      </a:r>
                      <a:endParaRPr lang="en-US" sz="1200" b="1">
                        <a:solidFill>
                          <a:schemeClr val="accent6">
                            <a:lumMod val="95000"/>
                            <a:lumOff val="5000"/>
                          </a:schemeClr>
                        </a:solidFill>
                      </a:endParaRPr>
                    </a:p>
                  </a:txBody>
                  <a:tcPr/>
                </a:tc>
                <a:tc>
                  <a:txBody>
                    <a:bodyPr/>
                    <a:lstStyle/>
                    <a:p>
                      <a:r>
                        <a:rPr lang="en-US" sz="1200" b="1" smtClean="0">
                          <a:solidFill>
                            <a:schemeClr val="accent6">
                              <a:lumMod val="95000"/>
                              <a:lumOff val="5000"/>
                            </a:schemeClr>
                          </a:solidFill>
                        </a:rPr>
                        <a:t>U.S.</a:t>
                      </a:r>
                      <a:r>
                        <a:rPr lang="en-US" sz="1200" b="1" baseline="0" smtClean="0">
                          <a:solidFill>
                            <a:schemeClr val="accent6">
                              <a:lumMod val="95000"/>
                              <a:lumOff val="5000"/>
                            </a:schemeClr>
                          </a:solidFill>
                        </a:rPr>
                        <a:t> Income Tax Resident / U.S. Domiciliary</a:t>
                      </a:r>
                      <a:endParaRPr lang="en-US" sz="1200" b="1">
                        <a:solidFill>
                          <a:schemeClr val="accent6">
                            <a:lumMod val="95000"/>
                            <a:lumOff val="5000"/>
                          </a:schemeClr>
                        </a:solidFill>
                      </a:endParaRPr>
                    </a:p>
                  </a:txBody>
                  <a:tcPr/>
                </a:tc>
                <a:tc>
                  <a:txBody>
                    <a:bodyPr/>
                    <a:lstStyle/>
                    <a:p>
                      <a:r>
                        <a:rPr lang="en-US" sz="1200" b="1" smtClean="0">
                          <a:solidFill>
                            <a:schemeClr val="accent6">
                              <a:lumMod val="95000"/>
                              <a:lumOff val="5000"/>
                            </a:schemeClr>
                          </a:solidFill>
                        </a:rPr>
                        <a:t>U.S.</a:t>
                      </a:r>
                      <a:r>
                        <a:rPr lang="en-US" sz="1200" b="1" baseline="0" smtClean="0">
                          <a:solidFill>
                            <a:schemeClr val="accent6">
                              <a:lumMod val="95000"/>
                              <a:lumOff val="5000"/>
                            </a:schemeClr>
                          </a:solidFill>
                        </a:rPr>
                        <a:t> Income Tax Resident / Non-U.S. Domiciliary</a:t>
                      </a:r>
                      <a:endParaRPr lang="en-US" sz="1200" b="1">
                        <a:solidFill>
                          <a:schemeClr val="accent6">
                            <a:lumMod val="95000"/>
                            <a:lumOff val="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smtClean="0">
                          <a:solidFill>
                            <a:schemeClr val="accent6">
                              <a:lumMod val="95000"/>
                              <a:lumOff val="5000"/>
                            </a:schemeClr>
                          </a:solidFill>
                        </a:rPr>
                        <a:t>Non</a:t>
                      </a:r>
                      <a:r>
                        <a:rPr lang="en-US" sz="1200" b="1" baseline="0" smtClean="0">
                          <a:solidFill>
                            <a:schemeClr val="accent6">
                              <a:lumMod val="95000"/>
                              <a:lumOff val="5000"/>
                            </a:schemeClr>
                          </a:solidFill>
                        </a:rPr>
                        <a:t>resident Alien / Non-U.S. Domiciliary</a:t>
                      </a:r>
                      <a:endParaRPr lang="en-US" sz="1200" b="1" smtClean="0">
                        <a:solidFill>
                          <a:schemeClr val="accent6">
                            <a:lumMod val="95000"/>
                            <a:lumOff val="5000"/>
                          </a:schemeClr>
                        </a:solidFill>
                      </a:endParaRPr>
                    </a:p>
                  </a:txBody>
                  <a:tcPr/>
                </a:tc>
              </a:tr>
              <a:tr h="664029">
                <a:tc>
                  <a:txBody>
                    <a:bodyPr/>
                    <a:lstStyle/>
                    <a:p>
                      <a:r>
                        <a:rPr lang="en-US" sz="1200" b="1" smtClean="0"/>
                        <a:t>Worldwide Taxation of Income</a:t>
                      </a:r>
                      <a:endParaRPr lang="en-US" sz="1200" b="1"/>
                    </a:p>
                  </a:txBody>
                  <a:tcPr/>
                </a:tc>
                <a:tc>
                  <a:txBody>
                    <a:bodyPr/>
                    <a:lstStyle/>
                    <a:p>
                      <a:r>
                        <a:rPr lang="en-US" sz="1200" smtClean="0"/>
                        <a:t>Taxed on</a:t>
                      </a:r>
                      <a:r>
                        <a:rPr lang="en-US" sz="1200" baseline="0" smtClean="0"/>
                        <a:t> </a:t>
                      </a:r>
                      <a:r>
                        <a:rPr lang="en-US" sz="1200" smtClean="0"/>
                        <a:t>Worldwide</a:t>
                      </a:r>
                      <a:r>
                        <a:rPr lang="en-US" sz="1200" baseline="0" smtClean="0"/>
                        <a:t> Income</a:t>
                      </a:r>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Taxed on Worldwide</a:t>
                      </a:r>
                      <a:r>
                        <a:rPr lang="en-US" sz="1200" baseline="0" smtClean="0"/>
                        <a:t> Income</a:t>
                      </a:r>
                      <a:endParaRPr lang="en-US" sz="120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Taxed on Worldwide</a:t>
                      </a:r>
                      <a:r>
                        <a:rPr lang="en-US" sz="1200" baseline="0" smtClean="0"/>
                        <a:t> Income</a:t>
                      </a:r>
                      <a:endParaRPr lang="en-US" sz="120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Not applica</a:t>
                      </a:r>
                      <a:r>
                        <a:rPr lang="en-US" sz="1200" baseline="0" smtClean="0"/>
                        <a:t>ble</a:t>
                      </a:r>
                      <a:endParaRPr lang="en-US" sz="1200" smtClean="0"/>
                    </a:p>
                  </a:txBody>
                  <a:tcPr/>
                </a:tc>
              </a:tr>
              <a:tr h="664029">
                <a:tc>
                  <a:txBody>
                    <a:bodyPr/>
                    <a:lstStyle/>
                    <a:p>
                      <a:r>
                        <a:rPr lang="en-US" sz="1200" b="1" smtClean="0"/>
                        <a:t>Assets Subject to U.S. Estate Tax</a:t>
                      </a:r>
                      <a:endParaRPr lang="en-US" sz="1200" b="1"/>
                    </a:p>
                  </a:txBody>
                  <a:tcPr/>
                </a:tc>
                <a:tc>
                  <a:txBody>
                    <a:bodyPr/>
                    <a:lstStyle/>
                    <a:p>
                      <a:r>
                        <a:rPr lang="en-US" sz="1200" smtClean="0"/>
                        <a:t>Worldwide</a:t>
                      </a:r>
                      <a:r>
                        <a:rPr lang="en-US" sz="1200" baseline="0" smtClean="0"/>
                        <a:t> Assets</a:t>
                      </a:r>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Worldwide</a:t>
                      </a:r>
                      <a:r>
                        <a:rPr lang="en-US" sz="1200" baseline="0" smtClean="0"/>
                        <a:t> Assets</a:t>
                      </a:r>
                      <a:endParaRPr lang="en-US" sz="1200" smtClean="0"/>
                    </a:p>
                    <a:p>
                      <a:endParaRPr lang="en-US" sz="1200"/>
                    </a:p>
                  </a:txBody>
                  <a:tcPr/>
                </a:tc>
                <a:tc>
                  <a:txBody>
                    <a:bodyPr/>
                    <a:lstStyle/>
                    <a:p>
                      <a:r>
                        <a:rPr lang="en-US" sz="1200" smtClean="0"/>
                        <a:t>Certain</a:t>
                      </a:r>
                      <a:r>
                        <a:rPr lang="en-US" sz="1200" baseline="0" smtClean="0"/>
                        <a:t> U.S. Situs Assets (U.S. real estate)</a:t>
                      </a:r>
                      <a:endParaRPr lang="en-US" sz="1200"/>
                    </a:p>
                  </a:txBody>
                  <a:tcPr/>
                </a:tc>
                <a:tc>
                  <a:txBody>
                    <a:bodyPr/>
                    <a:lstStyle/>
                    <a:p>
                      <a:r>
                        <a:rPr lang="en-US" sz="1200" smtClean="0"/>
                        <a:t>Certain</a:t>
                      </a:r>
                      <a:r>
                        <a:rPr lang="en-US" sz="1200" baseline="0" smtClean="0"/>
                        <a:t> U.S. Situs Assets (U.S. real estate)</a:t>
                      </a:r>
                      <a:endParaRPr lang="en-US" sz="1200"/>
                    </a:p>
                  </a:txBody>
                  <a:tcPr/>
                </a:tc>
              </a:tr>
              <a:tr h="664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smtClean="0"/>
                        <a:t>Assets Subject to U.S. Gift Tax</a:t>
                      </a:r>
                    </a:p>
                    <a:p>
                      <a:endParaRPr lang="en-US" sz="1200" b="1"/>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Worldwide</a:t>
                      </a:r>
                      <a:r>
                        <a:rPr lang="en-US" sz="1200" baseline="0" smtClean="0"/>
                        <a:t> Assets</a:t>
                      </a:r>
                      <a:endParaRPr lang="en-US" sz="1200" smtClean="0"/>
                    </a:p>
                    <a:p>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Worldwide</a:t>
                      </a:r>
                      <a:r>
                        <a:rPr lang="en-US" sz="1200" baseline="0" smtClean="0"/>
                        <a:t> Assets</a:t>
                      </a:r>
                      <a:endParaRPr lang="en-US" sz="1200" smtClean="0"/>
                    </a:p>
                    <a:p>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Certain</a:t>
                      </a:r>
                      <a:r>
                        <a:rPr lang="en-US" sz="1200" baseline="0" smtClean="0"/>
                        <a:t> U.S. Situs Assets (U.S. real estate)</a:t>
                      </a:r>
                      <a:endParaRPr lang="en-US" sz="120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Certain</a:t>
                      </a:r>
                      <a:r>
                        <a:rPr lang="en-US" sz="1200" baseline="0" smtClean="0"/>
                        <a:t> U.S. Situs Assets (U.S. real estate)</a:t>
                      </a:r>
                      <a:endParaRPr lang="en-US" sz="1200" smtClean="0"/>
                    </a:p>
                  </a:txBody>
                  <a:tcPr/>
                </a:tc>
              </a:tr>
              <a:tr h="664029">
                <a:tc>
                  <a:txBody>
                    <a:bodyPr/>
                    <a:lstStyle/>
                    <a:p>
                      <a:r>
                        <a:rPr lang="en-US" sz="1200" b="1" smtClean="0"/>
                        <a:t>Exemption</a:t>
                      </a:r>
                      <a:r>
                        <a:rPr lang="en-US" sz="1200" b="1" baseline="0" smtClean="0"/>
                        <a:t> for U.S. Estate Tax</a:t>
                      </a:r>
                      <a:endParaRPr lang="en-US" sz="1200" b="1"/>
                    </a:p>
                  </a:txBody>
                  <a:tcPr/>
                </a:tc>
                <a:tc>
                  <a:txBody>
                    <a:bodyPr/>
                    <a:lstStyle/>
                    <a:p>
                      <a:r>
                        <a:rPr lang="en-US" sz="1200" smtClean="0"/>
                        <a:t>$5,490,000 (for tax year 2017)</a:t>
                      </a:r>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$5,490,000 (for tax year 2017)</a:t>
                      </a:r>
                    </a:p>
                    <a:p>
                      <a:endParaRPr lang="en-US" sz="1200"/>
                    </a:p>
                  </a:txBody>
                  <a:tcPr/>
                </a:tc>
                <a:tc>
                  <a:txBody>
                    <a:bodyPr/>
                    <a:lstStyle/>
                    <a:p>
                      <a:r>
                        <a:rPr lang="en-US" sz="1200" smtClean="0"/>
                        <a:t>$60,000</a:t>
                      </a:r>
                      <a:endParaRPr lang="en-US" sz="1200"/>
                    </a:p>
                  </a:txBody>
                  <a:tcPr/>
                </a:tc>
                <a:tc>
                  <a:txBody>
                    <a:bodyPr/>
                    <a:lstStyle/>
                    <a:p>
                      <a:r>
                        <a:rPr lang="en-US" sz="1200" smtClean="0"/>
                        <a:t>$60,000</a:t>
                      </a:r>
                      <a:endParaRPr lang="en-US" sz="1200"/>
                    </a:p>
                  </a:txBody>
                  <a:tcPr/>
                </a:tc>
              </a:tr>
              <a:tr h="664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smtClean="0"/>
                        <a:t>Exemption</a:t>
                      </a:r>
                      <a:r>
                        <a:rPr lang="en-US" sz="1200" b="1" baseline="0" smtClean="0"/>
                        <a:t> for U.S. Gift Tax</a:t>
                      </a:r>
                      <a:endParaRPr lang="en-US" sz="1200" b="1"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$5,490,000 (for tax year 2017)</a:t>
                      </a:r>
                    </a:p>
                    <a:p>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$5,490,000 (for tax year 2017)</a:t>
                      </a:r>
                    </a:p>
                    <a:p>
                      <a:endParaRPr lang="en-US" sz="1200"/>
                    </a:p>
                  </a:txBody>
                  <a:tcPr/>
                </a:tc>
                <a:tc>
                  <a:txBody>
                    <a:bodyPr/>
                    <a:lstStyle/>
                    <a:p>
                      <a:r>
                        <a:rPr lang="en-US" sz="1200" smtClean="0"/>
                        <a:t>No Exemption</a:t>
                      </a:r>
                      <a:endParaRPr lang="en-US" sz="1200"/>
                    </a:p>
                  </a:txBody>
                  <a:tcPr/>
                </a:tc>
                <a:tc>
                  <a:txBody>
                    <a:bodyPr/>
                    <a:lstStyle/>
                    <a:p>
                      <a:r>
                        <a:rPr lang="en-US" sz="1200" smtClean="0"/>
                        <a:t>No Exemption</a:t>
                      </a:r>
                      <a:endParaRPr lang="en-US" sz="1200"/>
                    </a:p>
                  </a:txBody>
                  <a:tcPr/>
                </a:tc>
              </a:tr>
              <a:tr h="664029">
                <a:tc>
                  <a:txBody>
                    <a:bodyPr/>
                    <a:lstStyle/>
                    <a:p>
                      <a:r>
                        <a:rPr lang="en-US" sz="1200" b="1" smtClean="0"/>
                        <a:t>Annual Exclusion Amount</a:t>
                      </a:r>
                      <a:endParaRPr lang="en-US" sz="1200" b="1"/>
                    </a:p>
                  </a:txBody>
                  <a:tcPr/>
                </a:tc>
                <a:tc>
                  <a:txBody>
                    <a:bodyPr/>
                    <a:lstStyle/>
                    <a:p>
                      <a:r>
                        <a:rPr lang="en-US" sz="1200" smtClean="0"/>
                        <a:t>$14,000 (for tax year</a:t>
                      </a:r>
                      <a:r>
                        <a:rPr lang="en-US" sz="1200" baseline="0" smtClean="0"/>
                        <a:t> 2017)</a:t>
                      </a:r>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$14,000 (for tax year</a:t>
                      </a:r>
                      <a:r>
                        <a:rPr lang="en-US" sz="1200" baseline="0" smtClean="0"/>
                        <a:t> 2017)</a:t>
                      </a:r>
                      <a:endParaRPr lang="en-US" sz="1200" smtClean="0"/>
                    </a:p>
                    <a:p>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$14,000 (for tax year</a:t>
                      </a:r>
                      <a:r>
                        <a:rPr lang="en-US" sz="1200" baseline="0" smtClean="0"/>
                        <a:t> 2017)</a:t>
                      </a:r>
                      <a:endParaRPr lang="en-US" sz="1200" smtClean="0"/>
                    </a:p>
                    <a:p>
                      <a:endParaRPr lang="en-US" sz="12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smtClean="0"/>
                        <a:t>$14,000 (for tax year</a:t>
                      </a:r>
                      <a:r>
                        <a:rPr lang="en-US" sz="1200" baseline="0" smtClean="0"/>
                        <a:t> 2017)</a:t>
                      </a:r>
                      <a:endParaRPr lang="en-US" sz="1200" smtClean="0"/>
                    </a:p>
                    <a:p>
                      <a:endParaRPr lang="en-US" sz="1200"/>
                    </a:p>
                  </a:txBody>
                  <a:tcPr/>
                </a:tc>
              </a:tr>
            </a:tbl>
          </a:graphicData>
        </a:graphic>
      </p:graphicFrame>
    </p:spTree>
    <p:extLst>
      <p:ext uri="{BB962C8B-B14F-4D97-AF65-F5344CB8AC3E}">
        <p14:creationId xmlns:p14="http://schemas.microsoft.com/office/powerpoint/2010/main" val="86686768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81000" y="1295400"/>
            <a:ext cx="8610600" cy="369332"/>
          </a:xfrm>
        </p:spPr>
        <p:txBody>
          <a:bodyPr/>
          <a:lstStyle/>
          <a:p>
            <a:pPr eaLnBrk="1" hangingPunct="1"/>
            <a:r>
              <a:rPr lang="en-US" altLang="en-US" sz="2000" b="1" smtClean="0"/>
              <a:t>General Considerations for Real Estate Investment by Foreign Persons</a:t>
            </a:r>
            <a:endParaRPr lang="en-US" altLang="en-US" sz="2000" b="1" dirty="0" smtClean="0"/>
          </a:p>
        </p:txBody>
      </p:sp>
      <p:sp>
        <p:nvSpPr>
          <p:cNvPr id="7172" name="Rectangle 3"/>
          <p:cNvSpPr>
            <a:spLocks noGrp="1" noChangeArrowheads="1"/>
          </p:cNvSpPr>
          <p:nvPr>
            <p:ph type="body" idx="1"/>
          </p:nvPr>
        </p:nvSpPr>
        <p:spPr>
          <a:xfrm>
            <a:off x="609600" y="1905000"/>
            <a:ext cx="7988300" cy="2482850"/>
          </a:xfrm>
        </p:spPr>
        <p:txBody>
          <a:bodyPr/>
          <a:lstStyle/>
          <a:p>
            <a:pPr eaLnBrk="1" hangingPunct="1"/>
            <a:r>
              <a:rPr lang="en-US" altLang="en-US" sz="1800" dirty="0" smtClean="0">
                <a:solidFill>
                  <a:schemeClr val="accent6">
                    <a:lumMod val="50000"/>
                  </a:schemeClr>
                </a:solidFill>
              </a:rPr>
              <a:t>Investments that generate income effectively connected (“ECI”) with </a:t>
            </a:r>
            <a:r>
              <a:rPr lang="en-US" altLang="en-US" sz="1800" smtClean="0">
                <a:solidFill>
                  <a:schemeClr val="accent6">
                    <a:lumMod val="50000"/>
                  </a:schemeClr>
                </a:solidFill>
              </a:rPr>
              <a:t>a U.S. </a:t>
            </a:r>
            <a:r>
              <a:rPr lang="en-US" altLang="en-US" sz="1800" dirty="0" smtClean="0">
                <a:solidFill>
                  <a:schemeClr val="accent6">
                    <a:lumMod val="50000"/>
                  </a:schemeClr>
                </a:solidFill>
              </a:rPr>
              <a:t>trade or business (“USTB”)</a:t>
            </a:r>
          </a:p>
          <a:p>
            <a:pPr lvl="1" eaLnBrk="1" hangingPunct="1"/>
            <a:r>
              <a:rPr lang="en-US" altLang="en-US" sz="1800" dirty="0" smtClean="0">
                <a:solidFill>
                  <a:schemeClr val="accent6">
                    <a:lumMod val="50000"/>
                  </a:schemeClr>
                </a:solidFill>
              </a:rPr>
              <a:t>FIRPTA</a:t>
            </a:r>
            <a:r>
              <a:rPr lang="en-US" altLang="en-US" sz="1800" smtClean="0">
                <a:solidFill>
                  <a:schemeClr val="accent6">
                    <a:lumMod val="50000"/>
                  </a:schemeClr>
                </a:solidFill>
              </a:rPr>
              <a:t>: investments in </a:t>
            </a:r>
            <a:r>
              <a:rPr lang="en-US" altLang="en-US" sz="1800" dirty="0" smtClean="0">
                <a:solidFill>
                  <a:schemeClr val="accent6">
                    <a:lumMod val="50000"/>
                  </a:schemeClr>
                </a:solidFill>
              </a:rPr>
              <a:t>US real property interests (“USRPIs”) are treated as investments in </a:t>
            </a:r>
            <a:r>
              <a:rPr lang="en-US" altLang="en-US" sz="1800" smtClean="0">
                <a:solidFill>
                  <a:schemeClr val="accent6">
                    <a:lumMod val="50000"/>
                  </a:schemeClr>
                </a:solidFill>
              </a:rPr>
              <a:t>a USTB</a:t>
            </a:r>
          </a:p>
          <a:p>
            <a:pPr lvl="1"/>
            <a:r>
              <a:rPr lang="en-US" sz="1800">
                <a:solidFill>
                  <a:schemeClr val="accent6">
                    <a:lumMod val="50000"/>
                  </a:schemeClr>
                </a:solidFill>
              </a:rPr>
              <a:t>PATH Act of 2015 increased rate of FIRPTA withholding to 15%</a:t>
            </a:r>
          </a:p>
          <a:p>
            <a:pPr lvl="2"/>
            <a:r>
              <a:rPr lang="en-US" sz="1800">
                <a:solidFill>
                  <a:schemeClr val="accent6">
                    <a:lumMod val="50000"/>
                  </a:schemeClr>
                </a:solidFill>
              </a:rPr>
              <a:t>Applies to direct sales of USRPIs subject to Section 1445(a)</a:t>
            </a:r>
          </a:p>
          <a:p>
            <a:pPr lvl="2"/>
            <a:r>
              <a:rPr lang="en-US" sz="1800">
                <a:solidFill>
                  <a:schemeClr val="accent6">
                    <a:lumMod val="50000"/>
                  </a:schemeClr>
                </a:solidFill>
              </a:rPr>
              <a:t>Applies to certain distributions, liquidations, and other transactions specified in Section 1445(e</a:t>
            </a:r>
            <a:r>
              <a:rPr lang="en-US" sz="1800" smtClean="0">
                <a:solidFill>
                  <a:schemeClr val="accent6">
                    <a:lumMod val="50000"/>
                  </a:schemeClr>
                </a:solidFill>
              </a:rPr>
              <a:t>)</a:t>
            </a:r>
            <a:endParaRPr lang="en-US" altLang="en-US" sz="1800" dirty="0" smtClean="0">
              <a:solidFill>
                <a:schemeClr val="accent6">
                  <a:lumMod val="50000"/>
                </a:schemeClr>
              </a:solidFill>
            </a:endParaRPr>
          </a:p>
          <a:p>
            <a:pPr eaLnBrk="1" hangingPunct="1"/>
            <a:r>
              <a:rPr lang="en-US" altLang="en-US" sz="1800" smtClean="0">
                <a:solidFill>
                  <a:schemeClr val="accent6">
                    <a:lumMod val="50000"/>
                  </a:schemeClr>
                </a:solidFill>
              </a:rPr>
              <a:t>Treaty </a:t>
            </a:r>
            <a:r>
              <a:rPr lang="en-US" altLang="en-US" sz="1800" dirty="0" smtClean="0">
                <a:solidFill>
                  <a:schemeClr val="accent6">
                    <a:lumMod val="50000"/>
                  </a:schemeClr>
                </a:solidFill>
              </a:rPr>
              <a:t>benefits to mitigate or eliminate:</a:t>
            </a:r>
          </a:p>
          <a:p>
            <a:pPr lvl="1" eaLnBrk="1" hangingPunct="1"/>
            <a:r>
              <a:rPr lang="en-US" altLang="en-US" sz="1800" dirty="0" smtClean="0">
                <a:solidFill>
                  <a:schemeClr val="accent6">
                    <a:lumMod val="50000"/>
                  </a:schemeClr>
                </a:solidFill>
              </a:rPr>
              <a:t>Withholding tax</a:t>
            </a:r>
          </a:p>
          <a:p>
            <a:pPr lvl="1" eaLnBrk="1" hangingPunct="1"/>
            <a:r>
              <a:rPr lang="en-US" altLang="en-US" sz="1800" dirty="0" smtClean="0">
                <a:solidFill>
                  <a:schemeClr val="accent6">
                    <a:lumMod val="50000"/>
                  </a:schemeClr>
                </a:solidFill>
              </a:rPr>
              <a:t>Branch </a:t>
            </a:r>
            <a:r>
              <a:rPr lang="en-US" altLang="en-US" sz="1800" smtClean="0">
                <a:solidFill>
                  <a:schemeClr val="accent6">
                    <a:lumMod val="50000"/>
                  </a:schemeClr>
                </a:solidFill>
              </a:rPr>
              <a:t>profits tax</a:t>
            </a:r>
          </a:p>
          <a:p>
            <a:pPr eaLnBrk="1" hangingPunct="1"/>
            <a:r>
              <a:rPr lang="en-US" altLang="en-US" sz="1800" smtClean="0">
                <a:solidFill>
                  <a:schemeClr val="accent6">
                    <a:lumMod val="50000"/>
                  </a:schemeClr>
                </a:solidFill>
              </a:rPr>
              <a:t>Five Key Considerations for NRA’s investing in U.S. Real Estate</a:t>
            </a:r>
            <a:endParaRPr lang="en-US" altLang="en-US" sz="1800">
              <a:solidFill>
                <a:schemeClr val="accent6">
                  <a:lumMod val="50000"/>
                </a:schemeClr>
              </a:solidFill>
            </a:endParaRPr>
          </a:p>
          <a:p>
            <a:pPr lvl="1" eaLnBrk="1" hangingPunct="1"/>
            <a:endParaRPr lang="en-US" altLang="en-US" sz="1800" dirty="0" smtClean="0"/>
          </a:p>
        </p:txBody>
      </p:sp>
    </p:spTree>
    <p:extLst>
      <p:ext uri="{BB962C8B-B14F-4D97-AF65-F5344CB8AC3E}">
        <p14:creationId xmlns:p14="http://schemas.microsoft.com/office/powerpoint/2010/main" val="41946360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11" name="Rectangle 15"/>
          <p:cNvSpPr>
            <a:spLocks noChangeArrowheads="1"/>
          </p:cNvSpPr>
          <p:nvPr/>
        </p:nvSpPr>
        <p:spPr bwMode="auto">
          <a:xfrm>
            <a:off x="2971800" y="2895600"/>
            <a:ext cx="3124200" cy="457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Nonresident Alien Individual</a:t>
            </a:r>
          </a:p>
        </p:txBody>
      </p:sp>
      <p:sp>
        <p:nvSpPr>
          <p:cNvPr id="5123" name="Text Box 16"/>
          <p:cNvSpPr txBox="1">
            <a:spLocks noChangeArrowheads="1"/>
          </p:cNvSpPr>
          <p:nvPr/>
        </p:nvSpPr>
        <p:spPr bwMode="auto">
          <a:xfrm>
            <a:off x="76200" y="955675"/>
            <a:ext cx="8763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just" eaLnBrk="1" hangingPunct="1">
              <a:spcBef>
                <a:spcPct val="0"/>
              </a:spcBef>
              <a:buClrTx/>
              <a:buFontTx/>
              <a:buNone/>
            </a:pPr>
            <a:r>
              <a:rPr lang="en-US" altLang="en-US" sz="1400" b="1" smtClean="0">
                <a:solidFill>
                  <a:schemeClr val="tx1"/>
                </a:solidFill>
              </a:rPr>
              <a:t>Scenario 1</a:t>
            </a:r>
            <a:r>
              <a:rPr lang="en-US" altLang="en-US" sz="1400" smtClean="0">
                <a:solidFill>
                  <a:schemeClr val="accent6"/>
                </a:solidFill>
              </a:rPr>
              <a:t>: Nonresident alien (“NRA”) NRA </a:t>
            </a:r>
            <a:r>
              <a:rPr lang="en-US" altLang="en-US" sz="1400">
                <a:solidFill>
                  <a:schemeClr val="tx1"/>
                </a:solidFill>
              </a:rPr>
              <a:t>holds </a:t>
            </a:r>
            <a:r>
              <a:rPr lang="en-US" altLang="en-US" sz="1400" smtClean="0">
                <a:solidFill>
                  <a:schemeClr val="tx1"/>
                </a:solidFill>
              </a:rPr>
              <a:t>a U.S</a:t>
            </a:r>
            <a:r>
              <a:rPr lang="en-US" altLang="en-US" sz="1400">
                <a:solidFill>
                  <a:schemeClr val="tx1"/>
                </a:solidFill>
              </a:rPr>
              <a:t>. </a:t>
            </a:r>
            <a:r>
              <a:rPr lang="en-US" altLang="en-US" sz="1400" smtClean="0">
                <a:solidFill>
                  <a:schemeClr val="tx1"/>
                </a:solidFill>
              </a:rPr>
              <a:t>real property interest </a:t>
            </a:r>
            <a:r>
              <a:rPr lang="en-US" altLang="en-US" sz="1400">
                <a:solidFill>
                  <a:schemeClr val="tx1"/>
                </a:solidFill>
              </a:rPr>
              <a:t>(“USRPI”) directly.  Disadvantage of the USRPI being fully includible in U.S. estate </a:t>
            </a:r>
            <a:r>
              <a:rPr lang="en-US" altLang="en-US" sz="1400" smtClean="0">
                <a:solidFill>
                  <a:schemeClr val="tx1"/>
                </a:solidFill>
              </a:rPr>
              <a:t>of </a:t>
            </a:r>
            <a:r>
              <a:rPr lang="en-US" altLang="en-US" sz="1400">
                <a:solidFill>
                  <a:schemeClr val="tx1"/>
                </a:solidFill>
              </a:rPr>
              <a:t>the Nonresident Alien (“NRA”), except first $60,000 of value</a:t>
            </a:r>
            <a:r>
              <a:rPr lang="en-US" altLang="en-US" sz="1400" smtClean="0">
                <a:solidFill>
                  <a:schemeClr val="tx1"/>
                </a:solidFill>
              </a:rPr>
              <a:t>. Also, would be subject to probate. However, NRA should receive a stepped up basis in USRPI upon death under Section 1014.</a:t>
            </a:r>
            <a:endParaRPr lang="en-US" altLang="en-US" sz="1400">
              <a:solidFill>
                <a:schemeClr val="tx1"/>
              </a:solidFill>
            </a:endParaRPr>
          </a:p>
        </p:txBody>
      </p:sp>
      <p:sp>
        <p:nvSpPr>
          <p:cNvPr id="55313" name="Rectangle 17"/>
          <p:cNvSpPr>
            <a:spLocks noChangeArrowheads="1"/>
          </p:cNvSpPr>
          <p:nvPr/>
        </p:nvSpPr>
        <p:spPr bwMode="auto">
          <a:xfrm>
            <a:off x="2667000" y="4724400"/>
            <a:ext cx="3733800" cy="457200"/>
          </a:xfrm>
          <a:prstGeom prst="rect">
            <a:avLst/>
          </a:prstGeom>
          <a:noFill/>
          <a:ln w="9525">
            <a:solidFill>
              <a:schemeClr val="tx1"/>
            </a:solidFill>
            <a:prstDash val="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800" b="1">
                <a:solidFill>
                  <a:schemeClr val="tx1"/>
                </a:solidFill>
              </a:rPr>
              <a:t>U.S. Real Property Interest</a:t>
            </a:r>
          </a:p>
        </p:txBody>
      </p:sp>
      <p:cxnSp>
        <p:nvCxnSpPr>
          <p:cNvPr id="55314" name="AutoShape 18"/>
          <p:cNvCxnSpPr>
            <a:cxnSpLocks noChangeShapeType="1"/>
          </p:cNvCxnSpPr>
          <p:nvPr/>
        </p:nvCxnSpPr>
        <p:spPr bwMode="auto">
          <a:xfrm>
            <a:off x="4648200" y="3352800"/>
            <a:ext cx="0" cy="13716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5315" name="Text Box 19"/>
          <p:cNvSpPr txBox="1">
            <a:spLocks noChangeArrowheads="1"/>
          </p:cNvSpPr>
          <p:nvPr/>
        </p:nvSpPr>
        <p:spPr bwMode="auto">
          <a:xfrm>
            <a:off x="4610100" y="3429000"/>
            <a:ext cx="571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200" b="1">
                <a:solidFill>
                  <a:schemeClr val="tx1"/>
                </a:solidFill>
              </a:rPr>
              <a:t>100%</a:t>
            </a:r>
          </a:p>
        </p:txBody>
      </p:sp>
      <p:sp>
        <p:nvSpPr>
          <p:cNvPr id="55316" name="Text Box 20"/>
          <p:cNvSpPr txBox="1">
            <a:spLocks noChangeArrowheads="1"/>
          </p:cNvSpPr>
          <p:nvPr/>
        </p:nvSpPr>
        <p:spPr bwMode="auto">
          <a:xfrm>
            <a:off x="-76200" y="3748088"/>
            <a:ext cx="3733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r">
              <a:spcBef>
                <a:spcPct val="0"/>
              </a:spcBef>
              <a:buClrTx/>
              <a:buFontTx/>
              <a:buNone/>
            </a:pPr>
            <a:r>
              <a:rPr kumimoji="1" lang="en-US" altLang="en-US" sz="1600">
                <a:solidFill>
                  <a:schemeClr val="tx1"/>
                </a:solidFill>
              </a:rPr>
              <a:t>Full 40% U.S. Estate Tax Applicable</a:t>
            </a:r>
          </a:p>
        </p:txBody>
      </p:sp>
      <p:sp>
        <p:nvSpPr>
          <p:cNvPr id="55319" name="Line 23"/>
          <p:cNvSpPr>
            <a:spLocks noChangeShapeType="1"/>
          </p:cNvSpPr>
          <p:nvPr/>
        </p:nvSpPr>
        <p:spPr bwMode="auto">
          <a:xfrm>
            <a:off x="3657600" y="3962400"/>
            <a:ext cx="7620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20" name="Text Box 24"/>
          <p:cNvSpPr txBox="1">
            <a:spLocks noChangeArrowheads="1"/>
          </p:cNvSpPr>
          <p:nvPr/>
        </p:nvSpPr>
        <p:spPr bwMode="auto">
          <a:xfrm>
            <a:off x="5638800" y="3733800"/>
            <a:ext cx="3505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chemeClr val="tx1"/>
                </a:solidFill>
              </a:rPr>
              <a:t>Preferred, lower long-term capital gain rates applicable to individuals</a:t>
            </a:r>
          </a:p>
        </p:txBody>
      </p:sp>
      <p:sp>
        <p:nvSpPr>
          <p:cNvPr id="55321" name="Line 25"/>
          <p:cNvSpPr>
            <a:spLocks noChangeShapeType="1"/>
          </p:cNvSpPr>
          <p:nvPr/>
        </p:nvSpPr>
        <p:spPr bwMode="auto">
          <a:xfrm flipH="1">
            <a:off x="4876800" y="3962400"/>
            <a:ext cx="7620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1" name="Text Box 20"/>
          <p:cNvSpPr txBox="1">
            <a:spLocks noChangeArrowheads="1"/>
          </p:cNvSpPr>
          <p:nvPr/>
        </p:nvSpPr>
        <p:spPr bwMode="auto">
          <a:xfrm>
            <a:off x="76200" y="4051300"/>
            <a:ext cx="3048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r">
              <a:spcBef>
                <a:spcPct val="0"/>
              </a:spcBef>
              <a:buClrTx/>
              <a:buFontTx/>
              <a:buNone/>
              <a:defRPr/>
            </a:pPr>
            <a:r>
              <a:rPr kumimoji="1" lang="en-US" altLang="en-US" sz="1050" smtClean="0">
                <a:solidFill>
                  <a:schemeClr val="tx1"/>
                </a:solidFill>
              </a:rPr>
              <a:t>plus State estate tax (if applicable)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311"/>
                                        </p:tgtEl>
                                        <p:attrNameLst>
                                          <p:attrName>style.visibility</p:attrName>
                                        </p:attrNameLst>
                                      </p:cBhvr>
                                      <p:to>
                                        <p:strVal val="visible"/>
                                      </p:to>
                                    </p:set>
                                    <p:animEffect transition="in" filter="blinds(horizontal)">
                                      <p:cBhvr>
                                        <p:cTn id="7" dur="500"/>
                                        <p:tgtEl>
                                          <p:spTgt spid="553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5315"/>
                                        </p:tgtEl>
                                        <p:attrNameLst>
                                          <p:attrName>style.visibility</p:attrName>
                                        </p:attrNameLst>
                                      </p:cBhvr>
                                      <p:to>
                                        <p:strVal val="visible"/>
                                      </p:to>
                                    </p:set>
                                    <p:animEffect transition="in" filter="blinds(horizontal)">
                                      <p:cBhvr>
                                        <p:cTn id="12" dur="500"/>
                                        <p:tgtEl>
                                          <p:spTgt spid="55315"/>
                                        </p:tgtEl>
                                      </p:cBhvr>
                                    </p:animEffect>
                                  </p:childTnLst>
                                </p:cTn>
                              </p:par>
                              <p:par>
                                <p:cTn id="13" presetID="3" presetClass="entr" presetSubtype="10" fill="hold" nodeType="withEffect">
                                  <p:stCondLst>
                                    <p:cond delay="0"/>
                                  </p:stCondLst>
                                  <p:childTnLst>
                                    <p:set>
                                      <p:cBhvr>
                                        <p:cTn id="14" dur="1" fill="hold">
                                          <p:stCondLst>
                                            <p:cond delay="0"/>
                                          </p:stCondLst>
                                        </p:cTn>
                                        <p:tgtEl>
                                          <p:spTgt spid="55314"/>
                                        </p:tgtEl>
                                        <p:attrNameLst>
                                          <p:attrName>style.visibility</p:attrName>
                                        </p:attrNameLst>
                                      </p:cBhvr>
                                      <p:to>
                                        <p:strVal val="visible"/>
                                      </p:to>
                                    </p:set>
                                    <p:animEffect transition="in" filter="blinds(horizontal)">
                                      <p:cBhvr>
                                        <p:cTn id="15" dur="500"/>
                                        <p:tgtEl>
                                          <p:spTgt spid="55314"/>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5313"/>
                                        </p:tgtEl>
                                        <p:attrNameLst>
                                          <p:attrName>style.visibility</p:attrName>
                                        </p:attrNameLst>
                                      </p:cBhvr>
                                      <p:to>
                                        <p:strVal val="visible"/>
                                      </p:to>
                                    </p:set>
                                    <p:animEffect transition="in" filter="blinds(horizontal)">
                                      <p:cBhvr>
                                        <p:cTn id="18" dur="500"/>
                                        <p:tgtEl>
                                          <p:spTgt spid="5531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5319"/>
                                        </p:tgtEl>
                                        <p:attrNameLst>
                                          <p:attrName>style.visibility</p:attrName>
                                        </p:attrNameLst>
                                      </p:cBhvr>
                                      <p:to>
                                        <p:strVal val="visible"/>
                                      </p:to>
                                    </p:set>
                                    <p:animEffect transition="in" filter="blinds(horizontal)">
                                      <p:cBhvr>
                                        <p:cTn id="23" dur="500"/>
                                        <p:tgtEl>
                                          <p:spTgt spid="55319"/>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55316"/>
                                        </p:tgtEl>
                                        <p:attrNameLst>
                                          <p:attrName>style.visibility</p:attrName>
                                        </p:attrNameLst>
                                      </p:cBhvr>
                                      <p:to>
                                        <p:strVal val="visible"/>
                                      </p:to>
                                    </p:set>
                                    <p:animEffect transition="in" filter="blinds(horizontal)">
                                      <p:cBhvr>
                                        <p:cTn id="26" dur="500"/>
                                        <p:tgtEl>
                                          <p:spTgt spid="5531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5320"/>
                                        </p:tgtEl>
                                        <p:attrNameLst>
                                          <p:attrName>style.visibility</p:attrName>
                                        </p:attrNameLst>
                                      </p:cBhvr>
                                      <p:to>
                                        <p:strVal val="visible"/>
                                      </p:to>
                                    </p:set>
                                    <p:animEffect transition="in" filter="blinds(horizontal)">
                                      <p:cBhvr>
                                        <p:cTn id="31" dur="500"/>
                                        <p:tgtEl>
                                          <p:spTgt spid="5532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55321"/>
                                        </p:tgtEl>
                                        <p:attrNameLst>
                                          <p:attrName>style.visibility</p:attrName>
                                        </p:attrNameLst>
                                      </p:cBhvr>
                                      <p:to>
                                        <p:strVal val="visible"/>
                                      </p:to>
                                    </p:set>
                                    <p:animEffect transition="in" filter="blinds(horizontal)">
                                      <p:cBhvr>
                                        <p:cTn id="34" dur="500"/>
                                        <p:tgtEl>
                                          <p:spTgt spid="5532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1" grpId="0" animBg="1"/>
      <p:bldP spid="55313" grpId="0" animBg="1"/>
      <p:bldP spid="55315" grpId="0"/>
      <p:bldP spid="55316" grpId="0"/>
      <p:bldP spid="55319" grpId="0" animBg="1"/>
      <p:bldP spid="55320" grpId="0"/>
      <p:bldP spid="55321" grpId="0" animBg="1"/>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9" name="Rectangle 7"/>
          <p:cNvSpPr>
            <a:spLocks noChangeArrowheads="1"/>
          </p:cNvSpPr>
          <p:nvPr/>
        </p:nvSpPr>
        <p:spPr bwMode="auto">
          <a:xfrm>
            <a:off x="3505200" y="2209800"/>
            <a:ext cx="1828800" cy="457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NRA Individual</a:t>
            </a:r>
          </a:p>
        </p:txBody>
      </p:sp>
      <p:sp>
        <p:nvSpPr>
          <p:cNvPr id="6147" name="Text Box 8"/>
          <p:cNvSpPr txBox="1">
            <a:spLocks noChangeArrowheads="1"/>
          </p:cNvSpPr>
          <p:nvPr/>
        </p:nvSpPr>
        <p:spPr bwMode="auto">
          <a:xfrm>
            <a:off x="76200" y="838200"/>
            <a:ext cx="89154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400" b="1">
                <a:solidFill>
                  <a:schemeClr val="tx1"/>
                </a:solidFill>
              </a:rPr>
              <a:t>Scenario </a:t>
            </a:r>
            <a:r>
              <a:rPr lang="en-US" altLang="en-US" sz="1400" b="1" smtClean="0">
                <a:solidFill>
                  <a:schemeClr val="tx1"/>
                </a:solidFill>
              </a:rPr>
              <a:t>2</a:t>
            </a:r>
            <a:r>
              <a:rPr lang="en-US" altLang="en-US" sz="1400" smtClean="0">
                <a:solidFill>
                  <a:schemeClr val="accent6"/>
                </a:solidFill>
              </a:rPr>
              <a:t>: </a:t>
            </a:r>
            <a:r>
              <a:rPr lang="en-US" altLang="en-US" sz="1400">
                <a:solidFill>
                  <a:schemeClr val="tx1"/>
                </a:solidFill>
              </a:rPr>
              <a:t>NRA </a:t>
            </a:r>
            <a:r>
              <a:rPr lang="en-US" altLang="en-US" sz="1400" smtClean="0">
                <a:solidFill>
                  <a:schemeClr val="tx1"/>
                </a:solidFill>
              </a:rPr>
              <a:t>holds USRPI through </a:t>
            </a:r>
            <a:r>
              <a:rPr lang="en-US" altLang="en-US" sz="1400">
                <a:solidFill>
                  <a:schemeClr val="tx1"/>
                </a:solidFill>
              </a:rPr>
              <a:t>wholly owned </a:t>
            </a:r>
            <a:r>
              <a:rPr lang="en-US" altLang="en-US" sz="1400" smtClean="0">
                <a:solidFill>
                  <a:schemeClr val="tx1"/>
                </a:solidFill>
              </a:rPr>
              <a:t>foreign corporation.  </a:t>
            </a:r>
            <a:r>
              <a:rPr lang="en-US" altLang="en-US" sz="1400">
                <a:solidFill>
                  <a:schemeClr val="tx1"/>
                </a:solidFill>
              </a:rPr>
              <a:t>Disadvantage of being subject to higher US corporate income tax and possibly the 30% branch profits tax, so potentially </a:t>
            </a:r>
            <a:r>
              <a:rPr lang="en-US" altLang="en-US" sz="1400" smtClean="0">
                <a:solidFill>
                  <a:schemeClr val="tx1"/>
                </a:solidFill>
              </a:rPr>
              <a:t>65% </a:t>
            </a:r>
            <a:r>
              <a:rPr lang="en-US" altLang="en-US" sz="1400">
                <a:solidFill>
                  <a:schemeClr val="tx1"/>
                </a:solidFill>
              </a:rPr>
              <a:t>aggregate US </a:t>
            </a:r>
            <a:r>
              <a:rPr lang="en-US" altLang="en-US" sz="1400" smtClean="0">
                <a:solidFill>
                  <a:schemeClr val="tx1"/>
                </a:solidFill>
              </a:rPr>
              <a:t>federal income </a:t>
            </a:r>
            <a:r>
              <a:rPr lang="en-US" altLang="en-US" sz="1400">
                <a:solidFill>
                  <a:schemeClr val="tx1"/>
                </a:solidFill>
              </a:rPr>
              <a:t>taxes</a:t>
            </a:r>
            <a:r>
              <a:rPr lang="en-US" altLang="en-US" sz="1400" smtClean="0">
                <a:solidFill>
                  <a:schemeClr val="tx1"/>
                </a:solidFill>
              </a:rPr>
              <a:t>. No step-up in basis in the USRPI upon death.</a:t>
            </a:r>
            <a:endParaRPr lang="en-US" altLang="en-US" sz="1400">
              <a:solidFill>
                <a:schemeClr val="tx1"/>
              </a:solidFill>
            </a:endParaRPr>
          </a:p>
        </p:txBody>
      </p:sp>
      <p:sp>
        <p:nvSpPr>
          <p:cNvPr id="69641" name="Rectangle 9"/>
          <p:cNvSpPr>
            <a:spLocks noChangeArrowheads="1"/>
          </p:cNvSpPr>
          <p:nvPr/>
        </p:nvSpPr>
        <p:spPr bwMode="auto">
          <a:xfrm>
            <a:off x="2514600" y="5410200"/>
            <a:ext cx="3810000" cy="457200"/>
          </a:xfrm>
          <a:prstGeom prst="rect">
            <a:avLst/>
          </a:prstGeom>
          <a:noFill/>
          <a:ln w="9525">
            <a:solidFill>
              <a:schemeClr val="tx1"/>
            </a:solidFill>
            <a:prstDash val="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U.S. Real Property Interest</a:t>
            </a:r>
          </a:p>
        </p:txBody>
      </p:sp>
      <p:cxnSp>
        <p:nvCxnSpPr>
          <p:cNvPr id="69642" name="AutoShape 10"/>
          <p:cNvCxnSpPr>
            <a:cxnSpLocks noChangeShapeType="1"/>
            <a:stCxn id="69639" idx="2"/>
            <a:endCxn id="69643" idx="0"/>
          </p:cNvCxnSpPr>
          <p:nvPr/>
        </p:nvCxnSpPr>
        <p:spPr bwMode="auto">
          <a:xfrm>
            <a:off x="4419600" y="2667000"/>
            <a:ext cx="0" cy="6858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9643" name="Rectangle 11"/>
          <p:cNvSpPr>
            <a:spLocks noChangeArrowheads="1"/>
          </p:cNvSpPr>
          <p:nvPr/>
        </p:nvSpPr>
        <p:spPr bwMode="auto">
          <a:xfrm>
            <a:off x="3200400" y="3352800"/>
            <a:ext cx="2438400" cy="762000"/>
          </a:xfrm>
          <a:prstGeom prst="rect">
            <a:avLst/>
          </a:prstGeom>
          <a:solidFill>
            <a:srgbClr val="FF7373"/>
          </a:solidFill>
          <a:ln w="952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Foreign </a:t>
            </a:r>
            <a:r>
              <a:rPr lang="en-US" altLang="en-US" sz="1600" b="1" smtClean="0">
                <a:solidFill>
                  <a:schemeClr val="tx1"/>
                </a:solidFill>
              </a:rPr>
              <a:t>Corporation</a:t>
            </a:r>
            <a:endParaRPr lang="en-US" altLang="en-US" sz="1600" b="1">
              <a:solidFill>
                <a:schemeClr val="tx1"/>
              </a:solidFill>
            </a:endParaRPr>
          </a:p>
        </p:txBody>
      </p:sp>
      <p:cxnSp>
        <p:nvCxnSpPr>
          <p:cNvPr id="69644" name="AutoShape 12"/>
          <p:cNvCxnSpPr>
            <a:cxnSpLocks noChangeShapeType="1"/>
            <a:stCxn id="69643" idx="2"/>
            <a:endCxn id="69641" idx="0"/>
          </p:cNvCxnSpPr>
          <p:nvPr/>
        </p:nvCxnSpPr>
        <p:spPr bwMode="auto">
          <a:xfrm>
            <a:off x="4419600" y="4114800"/>
            <a:ext cx="0" cy="12954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9645" name="Text Box 13"/>
          <p:cNvSpPr txBox="1">
            <a:spLocks noChangeArrowheads="1"/>
          </p:cNvSpPr>
          <p:nvPr/>
        </p:nvSpPr>
        <p:spPr bwMode="auto">
          <a:xfrm>
            <a:off x="4495800" y="2971800"/>
            <a:ext cx="5064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000">
                <a:solidFill>
                  <a:schemeClr val="tx1"/>
                </a:solidFill>
              </a:rPr>
              <a:t>100%</a:t>
            </a:r>
          </a:p>
        </p:txBody>
      </p:sp>
      <p:sp>
        <p:nvSpPr>
          <p:cNvPr id="69646" name="Text Box 14"/>
          <p:cNvSpPr txBox="1">
            <a:spLocks noChangeArrowheads="1"/>
          </p:cNvSpPr>
          <p:nvPr/>
        </p:nvSpPr>
        <p:spPr bwMode="auto">
          <a:xfrm>
            <a:off x="4495800" y="4927600"/>
            <a:ext cx="5715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200" b="1">
                <a:solidFill>
                  <a:schemeClr val="tx1"/>
                </a:solidFill>
              </a:rPr>
              <a:t>100%</a:t>
            </a:r>
          </a:p>
        </p:txBody>
      </p:sp>
      <p:sp>
        <p:nvSpPr>
          <p:cNvPr id="69647" name="Text Box 15"/>
          <p:cNvSpPr txBox="1">
            <a:spLocks noChangeArrowheads="1"/>
          </p:cNvSpPr>
          <p:nvPr/>
        </p:nvSpPr>
        <p:spPr bwMode="auto">
          <a:xfrm>
            <a:off x="6775450" y="3559175"/>
            <a:ext cx="19923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chemeClr val="tx1"/>
                </a:solidFill>
              </a:rPr>
              <a:t>Estate Tax Insulator</a:t>
            </a:r>
          </a:p>
        </p:txBody>
      </p:sp>
      <p:sp>
        <p:nvSpPr>
          <p:cNvPr id="69648" name="Line 16"/>
          <p:cNvSpPr>
            <a:spLocks noChangeShapeType="1"/>
          </p:cNvSpPr>
          <p:nvPr/>
        </p:nvSpPr>
        <p:spPr bwMode="auto">
          <a:xfrm flipH="1">
            <a:off x="5791200" y="3733800"/>
            <a:ext cx="8382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9649" name="Text Box 17"/>
          <p:cNvSpPr txBox="1">
            <a:spLocks noChangeArrowheads="1"/>
          </p:cNvSpPr>
          <p:nvPr/>
        </p:nvSpPr>
        <p:spPr bwMode="auto">
          <a:xfrm>
            <a:off x="152400" y="4187825"/>
            <a:ext cx="2971800"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chemeClr val="tx1"/>
                </a:solidFill>
              </a:rPr>
              <a:t>Corporate tax: 35% Federal income tax plus 3% to </a:t>
            </a:r>
            <a:r>
              <a:rPr kumimoji="1" lang="en-US" altLang="en-US" sz="1400" smtClean="0">
                <a:solidFill>
                  <a:schemeClr val="tx1"/>
                </a:solidFill>
              </a:rPr>
              <a:t>12% </a:t>
            </a:r>
            <a:r>
              <a:rPr kumimoji="1" lang="en-US" altLang="en-US" sz="1400">
                <a:solidFill>
                  <a:schemeClr val="tx1"/>
                </a:solidFill>
              </a:rPr>
              <a:t>State income tax; no capital gain preference; also branch profits tax of 30%; total </a:t>
            </a:r>
            <a:r>
              <a:rPr kumimoji="1" lang="en-US" altLang="en-US" sz="1400" smtClean="0">
                <a:solidFill>
                  <a:schemeClr val="tx1"/>
                </a:solidFill>
              </a:rPr>
              <a:t>65% </a:t>
            </a:r>
            <a:r>
              <a:rPr kumimoji="1" lang="en-US" altLang="en-US" sz="1400">
                <a:solidFill>
                  <a:schemeClr val="tx1"/>
                </a:solidFill>
              </a:rPr>
              <a:t>+/-</a:t>
            </a:r>
          </a:p>
        </p:txBody>
      </p:sp>
      <p:sp>
        <p:nvSpPr>
          <p:cNvPr id="69650" name="Line 18"/>
          <p:cNvSpPr>
            <a:spLocks noChangeShapeType="1"/>
          </p:cNvSpPr>
          <p:nvPr/>
        </p:nvSpPr>
        <p:spPr bwMode="auto">
          <a:xfrm>
            <a:off x="2971800" y="4724400"/>
            <a:ext cx="12954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Text Box 20"/>
          <p:cNvSpPr txBox="1">
            <a:spLocks noChangeArrowheads="1"/>
          </p:cNvSpPr>
          <p:nvPr/>
        </p:nvSpPr>
        <p:spPr bwMode="auto">
          <a:xfrm>
            <a:off x="6705600" y="3860800"/>
            <a:ext cx="17526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r">
              <a:spcBef>
                <a:spcPct val="0"/>
              </a:spcBef>
              <a:buClrTx/>
              <a:buFontTx/>
              <a:buNone/>
              <a:defRPr/>
            </a:pPr>
            <a:r>
              <a:rPr kumimoji="1" lang="en-US" altLang="en-US" sz="1050" smtClean="0">
                <a:solidFill>
                  <a:schemeClr val="tx1"/>
                </a:solidFill>
              </a:rPr>
              <a:t>(i.e. no U.S. estate tax)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9639"/>
                                        </p:tgtEl>
                                        <p:attrNameLst>
                                          <p:attrName>style.visibility</p:attrName>
                                        </p:attrNameLst>
                                      </p:cBhvr>
                                      <p:to>
                                        <p:strVal val="visible"/>
                                      </p:to>
                                    </p:set>
                                    <p:animEffect transition="in" filter="blinds(horizontal)">
                                      <p:cBhvr>
                                        <p:cTn id="7" dur="500"/>
                                        <p:tgtEl>
                                          <p:spTgt spid="696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9645"/>
                                        </p:tgtEl>
                                        <p:attrNameLst>
                                          <p:attrName>style.visibility</p:attrName>
                                        </p:attrNameLst>
                                      </p:cBhvr>
                                      <p:to>
                                        <p:strVal val="visible"/>
                                      </p:to>
                                    </p:set>
                                    <p:animEffect transition="in" filter="blinds(horizontal)">
                                      <p:cBhvr>
                                        <p:cTn id="12" dur="500"/>
                                        <p:tgtEl>
                                          <p:spTgt spid="69645"/>
                                        </p:tgtEl>
                                      </p:cBhvr>
                                    </p:animEffect>
                                  </p:childTnLst>
                                </p:cTn>
                              </p:par>
                              <p:par>
                                <p:cTn id="13" presetID="3" presetClass="entr" presetSubtype="10" fill="hold" nodeType="withEffect">
                                  <p:stCondLst>
                                    <p:cond delay="0"/>
                                  </p:stCondLst>
                                  <p:childTnLst>
                                    <p:set>
                                      <p:cBhvr>
                                        <p:cTn id="14" dur="1" fill="hold">
                                          <p:stCondLst>
                                            <p:cond delay="0"/>
                                          </p:stCondLst>
                                        </p:cTn>
                                        <p:tgtEl>
                                          <p:spTgt spid="69642"/>
                                        </p:tgtEl>
                                        <p:attrNameLst>
                                          <p:attrName>style.visibility</p:attrName>
                                        </p:attrNameLst>
                                      </p:cBhvr>
                                      <p:to>
                                        <p:strVal val="visible"/>
                                      </p:to>
                                    </p:set>
                                    <p:animEffect transition="in" filter="blinds(horizontal)">
                                      <p:cBhvr>
                                        <p:cTn id="15" dur="500"/>
                                        <p:tgtEl>
                                          <p:spTgt spid="6964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69643"/>
                                        </p:tgtEl>
                                        <p:attrNameLst>
                                          <p:attrName>style.visibility</p:attrName>
                                        </p:attrNameLst>
                                      </p:cBhvr>
                                      <p:to>
                                        <p:strVal val="visible"/>
                                      </p:to>
                                    </p:set>
                                    <p:animEffect transition="in" filter="blinds(horizontal)">
                                      <p:cBhvr>
                                        <p:cTn id="18" dur="500"/>
                                        <p:tgtEl>
                                          <p:spTgt spid="6964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69644"/>
                                        </p:tgtEl>
                                        <p:attrNameLst>
                                          <p:attrName>style.visibility</p:attrName>
                                        </p:attrNameLst>
                                      </p:cBhvr>
                                      <p:to>
                                        <p:strVal val="visible"/>
                                      </p:to>
                                    </p:set>
                                    <p:animEffect transition="in" filter="blinds(horizontal)">
                                      <p:cBhvr>
                                        <p:cTn id="23" dur="500"/>
                                        <p:tgtEl>
                                          <p:spTgt spid="69644"/>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69646"/>
                                        </p:tgtEl>
                                        <p:attrNameLst>
                                          <p:attrName>style.visibility</p:attrName>
                                        </p:attrNameLst>
                                      </p:cBhvr>
                                      <p:to>
                                        <p:strVal val="visible"/>
                                      </p:to>
                                    </p:set>
                                    <p:animEffect transition="in" filter="blinds(horizontal)">
                                      <p:cBhvr>
                                        <p:cTn id="26" dur="500"/>
                                        <p:tgtEl>
                                          <p:spTgt spid="69646"/>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69641"/>
                                        </p:tgtEl>
                                        <p:attrNameLst>
                                          <p:attrName>style.visibility</p:attrName>
                                        </p:attrNameLst>
                                      </p:cBhvr>
                                      <p:to>
                                        <p:strVal val="visible"/>
                                      </p:to>
                                    </p:set>
                                    <p:animEffect transition="in" filter="blinds(horizontal)">
                                      <p:cBhvr>
                                        <p:cTn id="29" dur="500"/>
                                        <p:tgtEl>
                                          <p:spTgt spid="6964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69650"/>
                                        </p:tgtEl>
                                        <p:attrNameLst>
                                          <p:attrName>style.visibility</p:attrName>
                                        </p:attrNameLst>
                                      </p:cBhvr>
                                      <p:to>
                                        <p:strVal val="visible"/>
                                      </p:to>
                                    </p:set>
                                    <p:animEffect transition="in" filter="blinds(horizontal)">
                                      <p:cBhvr>
                                        <p:cTn id="34" dur="500"/>
                                        <p:tgtEl>
                                          <p:spTgt spid="69650"/>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69649"/>
                                        </p:tgtEl>
                                        <p:attrNameLst>
                                          <p:attrName>style.visibility</p:attrName>
                                        </p:attrNameLst>
                                      </p:cBhvr>
                                      <p:to>
                                        <p:strVal val="visible"/>
                                      </p:to>
                                    </p:set>
                                    <p:animEffect transition="in" filter="blinds(horizontal)">
                                      <p:cBhvr>
                                        <p:cTn id="37" dur="500"/>
                                        <p:tgtEl>
                                          <p:spTgt spid="6964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9647"/>
                                        </p:tgtEl>
                                        <p:attrNameLst>
                                          <p:attrName>style.visibility</p:attrName>
                                        </p:attrNameLst>
                                      </p:cBhvr>
                                      <p:to>
                                        <p:strVal val="visible"/>
                                      </p:to>
                                    </p:set>
                                    <p:animEffect transition="in" filter="blinds(horizontal)">
                                      <p:cBhvr>
                                        <p:cTn id="42" dur="500"/>
                                        <p:tgtEl>
                                          <p:spTgt spid="69647"/>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69648"/>
                                        </p:tgtEl>
                                        <p:attrNameLst>
                                          <p:attrName>style.visibility</p:attrName>
                                        </p:attrNameLst>
                                      </p:cBhvr>
                                      <p:to>
                                        <p:strVal val="visible"/>
                                      </p:to>
                                    </p:set>
                                    <p:animEffect transition="in" filter="blinds(horizontal)">
                                      <p:cBhvr>
                                        <p:cTn id="45" dur="500"/>
                                        <p:tgtEl>
                                          <p:spTgt spid="69648"/>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blinds(horizontal)">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animBg="1"/>
      <p:bldP spid="69641" grpId="0" animBg="1"/>
      <p:bldP spid="69643" grpId="0" animBg="1"/>
      <p:bldP spid="69645" grpId="0"/>
      <p:bldP spid="69646" grpId="0"/>
      <p:bldP spid="69647" grpId="0"/>
      <p:bldP spid="69648" grpId="0" animBg="1"/>
      <p:bldP spid="69649" grpId="0"/>
      <p:bldP spid="69650"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6" name="Rectangle 10"/>
          <p:cNvSpPr>
            <a:spLocks noChangeArrowheads="1"/>
          </p:cNvSpPr>
          <p:nvPr/>
        </p:nvSpPr>
        <p:spPr bwMode="auto">
          <a:xfrm>
            <a:off x="3657600" y="2286000"/>
            <a:ext cx="1828800" cy="45720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NRA Individual</a:t>
            </a:r>
          </a:p>
        </p:txBody>
      </p:sp>
      <p:sp>
        <p:nvSpPr>
          <p:cNvPr id="7171" name="Text Box 11"/>
          <p:cNvSpPr txBox="1">
            <a:spLocks noChangeArrowheads="1"/>
          </p:cNvSpPr>
          <p:nvPr/>
        </p:nvSpPr>
        <p:spPr bwMode="auto">
          <a:xfrm>
            <a:off x="114300" y="874712"/>
            <a:ext cx="89154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None/>
            </a:pPr>
            <a:r>
              <a:rPr lang="en-US" altLang="en-US" sz="1400" b="1">
                <a:solidFill>
                  <a:schemeClr val="tx1"/>
                </a:solidFill>
              </a:rPr>
              <a:t>Scenario </a:t>
            </a:r>
            <a:r>
              <a:rPr lang="en-US" altLang="en-US" sz="1400" b="1" smtClean="0">
                <a:solidFill>
                  <a:schemeClr val="tx1"/>
                </a:solidFill>
              </a:rPr>
              <a:t>3</a:t>
            </a:r>
            <a:r>
              <a:rPr lang="en-US" altLang="en-US" sz="1400" smtClean="0">
                <a:solidFill>
                  <a:schemeClr val="accent6"/>
                </a:solidFill>
              </a:rPr>
              <a:t>: </a:t>
            </a:r>
            <a:r>
              <a:rPr lang="en-US" altLang="en-US" sz="1400">
                <a:solidFill>
                  <a:schemeClr val="tx1"/>
                </a:solidFill>
              </a:rPr>
              <a:t>NRA owns wholly owned </a:t>
            </a:r>
            <a:r>
              <a:rPr lang="en-US" altLang="en-US" sz="1400" smtClean="0">
                <a:solidFill>
                  <a:schemeClr val="tx1"/>
                </a:solidFill>
              </a:rPr>
              <a:t>foreign corporation, </a:t>
            </a:r>
            <a:r>
              <a:rPr lang="en-US" altLang="en-US" sz="1400">
                <a:solidFill>
                  <a:schemeClr val="tx1"/>
                </a:solidFill>
              </a:rPr>
              <a:t>which owns a wholly owned </a:t>
            </a:r>
            <a:r>
              <a:rPr lang="en-US" altLang="en-US" sz="1400" smtClean="0">
                <a:solidFill>
                  <a:schemeClr val="tx1"/>
                </a:solidFill>
              </a:rPr>
              <a:t>domestic </a:t>
            </a:r>
            <a:r>
              <a:rPr lang="en-US" altLang="en-US" sz="1400">
                <a:solidFill>
                  <a:schemeClr val="tx1"/>
                </a:solidFill>
              </a:rPr>
              <a:t>c</a:t>
            </a:r>
            <a:r>
              <a:rPr lang="en-US" altLang="en-US" sz="1400" smtClean="0">
                <a:solidFill>
                  <a:schemeClr val="tx1"/>
                </a:solidFill>
              </a:rPr>
              <a:t>orporation </a:t>
            </a:r>
            <a:r>
              <a:rPr lang="en-US" altLang="en-US" sz="1400">
                <a:solidFill>
                  <a:schemeClr val="tx1"/>
                </a:solidFill>
              </a:rPr>
              <a:t>(e.g., Florida Corp.), which owns the </a:t>
            </a:r>
            <a:r>
              <a:rPr lang="en-US" altLang="en-US" sz="1400" smtClean="0">
                <a:solidFill>
                  <a:schemeClr val="tx1"/>
                </a:solidFill>
              </a:rPr>
              <a:t>USRPI. </a:t>
            </a:r>
            <a:r>
              <a:rPr lang="en-US" altLang="en-US" sz="1400">
                <a:solidFill>
                  <a:schemeClr val="tx1"/>
                </a:solidFill>
              </a:rPr>
              <a:t>Disadvantage of being subject to higher </a:t>
            </a:r>
            <a:r>
              <a:rPr lang="en-US" altLang="en-US" sz="1400" smtClean="0">
                <a:solidFill>
                  <a:schemeClr val="tx1"/>
                </a:solidFill>
              </a:rPr>
              <a:t>U.S. </a:t>
            </a:r>
            <a:r>
              <a:rPr lang="en-US" altLang="en-US" sz="1400">
                <a:solidFill>
                  <a:schemeClr val="tx1"/>
                </a:solidFill>
              </a:rPr>
              <a:t>corporate income tax and possibly the 30% dividend withholding tax, so potentially </a:t>
            </a:r>
            <a:r>
              <a:rPr lang="en-US" altLang="en-US" sz="1400" smtClean="0">
                <a:solidFill>
                  <a:schemeClr val="tx1"/>
                </a:solidFill>
              </a:rPr>
              <a:t>65% </a:t>
            </a:r>
            <a:r>
              <a:rPr lang="en-US" altLang="en-US" sz="1400">
                <a:solidFill>
                  <a:schemeClr val="tx1"/>
                </a:solidFill>
              </a:rPr>
              <a:t>aggregate US income taxes. No step-up in the USRPI upon death.</a:t>
            </a:r>
          </a:p>
          <a:p>
            <a:pPr eaLnBrk="1" hangingPunct="1">
              <a:spcBef>
                <a:spcPct val="0"/>
              </a:spcBef>
              <a:buClrTx/>
              <a:buFontTx/>
              <a:buNone/>
            </a:pPr>
            <a:endParaRPr lang="en-US" altLang="en-US" sz="1400">
              <a:solidFill>
                <a:schemeClr val="tx1"/>
              </a:solidFill>
            </a:endParaRPr>
          </a:p>
        </p:txBody>
      </p:sp>
      <p:sp>
        <p:nvSpPr>
          <p:cNvPr id="70668" name="Rectangle 12"/>
          <p:cNvSpPr>
            <a:spLocks noChangeArrowheads="1"/>
          </p:cNvSpPr>
          <p:nvPr/>
        </p:nvSpPr>
        <p:spPr bwMode="auto">
          <a:xfrm>
            <a:off x="2743200" y="5943600"/>
            <a:ext cx="3810000" cy="457200"/>
          </a:xfrm>
          <a:prstGeom prst="rect">
            <a:avLst/>
          </a:prstGeom>
          <a:noFill/>
          <a:ln w="9525">
            <a:solidFill>
              <a:schemeClr val="tx1"/>
            </a:solidFill>
            <a:prstDash val="dash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U.S. Real Property Interest</a:t>
            </a:r>
          </a:p>
        </p:txBody>
      </p:sp>
      <p:cxnSp>
        <p:nvCxnSpPr>
          <p:cNvPr id="70669" name="AutoShape 13"/>
          <p:cNvCxnSpPr>
            <a:cxnSpLocks noChangeShapeType="1"/>
            <a:stCxn id="70666" idx="2"/>
            <a:endCxn id="70670" idx="0"/>
          </p:cNvCxnSpPr>
          <p:nvPr/>
        </p:nvCxnSpPr>
        <p:spPr bwMode="auto">
          <a:xfrm>
            <a:off x="4572000" y="2743200"/>
            <a:ext cx="0" cy="4572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70670" name="Rectangle 14"/>
          <p:cNvSpPr>
            <a:spLocks noChangeArrowheads="1"/>
          </p:cNvSpPr>
          <p:nvPr/>
        </p:nvSpPr>
        <p:spPr bwMode="auto">
          <a:xfrm>
            <a:off x="3352800" y="3200400"/>
            <a:ext cx="2438400" cy="762000"/>
          </a:xfrm>
          <a:prstGeom prst="rect">
            <a:avLst/>
          </a:prstGeom>
          <a:solidFill>
            <a:srgbClr val="FF7373"/>
          </a:solidFill>
          <a:ln w="952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Foreign Corporation</a:t>
            </a:r>
          </a:p>
        </p:txBody>
      </p:sp>
      <p:cxnSp>
        <p:nvCxnSpPr>
          <p:cNvPr id="70671" name="AutoShape 15"/>
          <p:cNvCxnSpPr>
            <a:cxnSpLocks noChangeShapeType="1"/>
            <a:stCxn id="70673" idx="2"/>
          </p:cNvCxnSpPr>
          <p:nvPr/>
        </p:nvCxnSpPr>
        <p:spPr bwMode="auto">
          <a:xfrm>
            <a:off x="4572000" y="5181600"/>
            <a:ext cx="1588" cy="7620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70672" name="Text Box 16"/>
          <p:cNvSpPr txBox="1">
            <a:spLocks noChangeArrowheads="1"/>
          </p:cNvSpPr>
          <p:nvPr/>
        </p:nvSpPr>
        <p:spPr bwMode="auto">
          <a:xfrm>
            <a:off x="4751388" y="2895600"/>
            <a:ext cx="5064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000">
                <a:solidFill>
                  <a:schemeClr val="tx1"/>
                </a:solidFill>
              </a:rPr>
              <a:t>100%</a:t>
            </a:r>
          </a:p>
        </p:txBody>
      </p:sp>
      <p:sp>
        <p:nvSpPr>
          <p:cNvPr id="70673" name="Rectangle 17"/>
          <p:cNvSpPr>
            <a:spLocks noChangeArrowheads="1"/>
          </p:cNvSpPr>
          <p:nvPr/>
        </p:nvSpPr>
        <p:spPr bwMode="auto">
          <a:xfrm>
            <a:off x="3352800" y="4419600"/>
            <a:ext cx="2438400" cy="762000"/>
          </a:xfrm>
          <a:prstGeom prst="rect">
            <a:avLst/>
          </a:prstGeom>
          <a:solidFill>
            <a:srgbClr val="C8A004"/>
          </a:solidFill>
          <a:ln w="9525">
            <a:solidFill>
              <a:schemeClr val="tx1"/>
            </a:solidFill>
            <a:miter lim="800000"/>
            <a:headEnd/>
            <a:tailEnd/>
          </a:ln>
        </p:spPr>
        <p:txBody>
          <a:bodyPr wrap="none" anchor="ct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lgn="ctr" eaLnBrk="1" hangingPunct="1">
              <a:spcBef>
                <a:spcPct val="0"/>
              </a:spcBef>
              <a:buClrTx/>
              <a:buFontTx/>
              <a:buNone/>
            </a:pPr>
            <a:r>
              <a:rPr lang="en-US" altLang="en-US" sz="1600" b="1">
                <a:solidFill>
                  <a:schemeClr val="tx1"/>
                </a:solidFill>
              </a:rPr>
              <a:t>Domestic Corporation</a:t>
            </a:r>
          </a:p>
          <a:p>
            <a:pPr algn="ctr" eaLnBrk="1" hangingPunct="1">
              <a:spcBef>
                <a:spcPct val="0"/>
              </a:spcBef>
              <a:buClrTx/>
              <a:buFontTx/>
              <a:buNone/>
            </a:pPr>
            <a:r>
              <a:rPr lang="en-US" altLang="en-US" sz="1600">
                <a:solidFill>
                  <a:schemeClr val="tx1"/>
                </a:solidFill>
              </a:rPr>
              <a:t>(e.g., Florida Corp.)</a:t>
            </a:r>
          </a:p>
        </p:txBody>
      </p:sp>
      <p:sp>
        <p:nvSpPr>
          <p:cNvPr id="70674" name="Text Box 18"/>
          <p:cNvSpPr txBox="1">
            <a:spLocks noChangeArrowheads="1"/>
          </p:cNvSpPr>
          <p:nvPr/>
        </p:nvSpPr>
        <p:spPr bwMode="auto">
          <a:xfrm>
            <a:off x="4724400" y="5486400"/>
            <a:ext cx="5064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000">
                <a:solidFill>
                  <a:schemeClr val="tx1"/>
                </a:solidFill>
              </a:rPr>
              <a:t>100%</a:t>
            </a:r>
          </a:p>
        </p:txBody>
      </p:sp>
      <p:sp>
        <p:nvSpPr>
          <p:cNvPr id="70675" name="Text Box 19"/>
          <p:cNvSpPr txBox="1">
            <a:spLocks noChangeArrowheads="1"/>
          </p:cNvSpPr>
          <p:nvPr/>
        </p:nvSpPr>
        <p:spPr bwMode="auto">
          <a:xfrm>
            <a:off x="4724400" y="4114800"/>
            <a:ext cx="50641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eaLnBrk="1" hangingPunct="1">
              <a:spcBef>
                <a:spcPct val="0"/>
              </a:spcBef>
              <a:buClrTx/>
              <a:buFontTx/>
              <a:buNone/>
            </a:pPr>
            <a:r>
              <a:rPr lang="en-US" altLang="en-US" sz="1000">
                <a:solidFill>
                  <a:schemeClr val="tx1"/>
                </a:solidFill>
              </a:rPr>
              <a:t>100%</a:t>
            </a:r>
          </a:p>
        </p:txBody>
      </p:sp>
      <p:cxnSp>
        <p:nvCxnSpPr>
          <p:cNvPr id="70676" name="AutoShape 20"/>
          <p:cNvCxnSpPr>
            <a:cxnSpLocks noChangeShapeType="1"/>
            <a:stCxn id="70670" idx="2"/>
            <a:endCxn id="70673" idx="0"/>
          </p:cNvCxnSpPr>
          <p:nvPr/>
        </p:nvCxnSpPr>
        <p:spPr bwMode="auto">
          <a:xfrm>
            <a:off x="4572000" y="3962400"/>
            <a:ext cx="0" cy="4572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70677" name="Text Box 21"/>
          <p:cNvSpPr txBox="1">
            <a:spLocks noChangeArrowheads="1"/>
          </p:cNvSpPr>
          <p:nvPr/>
        </p:nvSpPr>
        <p:spPr bwMode="auto">
          <a:xfrm>
            <a:off x="6927850" y="3433763"/>
            <a:ext cx="19923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600">
                <a:solidFill>
                  <a:schemeClr val="tx1"/>
                </a:solidFill>
              </a:rPr>
              <a:t>Estate Tax Insulator</a:t>
            </a:r>
          </a:p>
        </p:txBody>
      </p:sp>
      <p:sp>
        <p:nvSpPr>
          <p:cNvPr id="70678" name="Line 22"/>
          <p:cNvSpPr>
            <a:spLocks noChangeShapeType="1"/>
          </p:cNvSpPr>
          <p:nvPr/>
        </p:nvSpPr>
        <p:spPr bwMode="auto">
          <a:xfrm flipH="1">
            <a:off x="5943600" y="3608388"/>
            <a:ext cx="8382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0679" name="Text Box 23"/>
          <p:cNvSpPr txBox="1">
            <a:spLocks noChangeArrowheads="1"/>
          </p:cNvSpPr>
          <p:nvPr/>
        </p:nvSpPr>
        <p:spPr bwMode="auto">
          <a:xfrm>
            <a:off x="152400" y="5026025"/>
            <a:ext cx="2667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chemeClr val="tx1"/>
                </a:solidFill>
              </a:rPr>
              <a:t>Corporate tax:</a:t>
            </a:r>
          </a:p>
          <a:p>
            <a:pPr>
              <a:spcBef>
                <a:spcPct val="0"/>
              </a:spcBef>
              <a:buClrTx/>
              <a:buFontTx/>
              <a:buNone/>
            </a:pPr>
            <a:r>
              <a:rPr kumimoji="1" lang="en-US" altLang="en-US" sz="1400">
                <a:solidFill>
                  <a:schemeClr val="tx1"/>
                </a:solidFill>
              </a:rPr>
              <a:t>35% Federal income tax plus</a:t>
            </a:r>
          </a:p>
          <a:p>
            <a:pPr>
              <a:spcBef>
                <a:spcPct val="0"/>
              </a:spcBef>
              <a:buClrTx/>
              <a:buFontTx/>
              <a:buNone/>
            </a:pPr>
            <a:r>
              <a:rPr kumimoji="1" lang="en-US" altLang="en-US" sz="1400">
                <a:solidFill>
                  <a:schemeClr val="tx1"/>
                </a:solidFill>
              </a:rPr>
              <a:t>3% to </a:t>
            </a:r>
            <a:r>
              <a:rPr kumimoji="1" lang="en-US" altLang="en-US" sz="1400" smtClean="0">
                <a:solidFill>
                  <a:schemeClr val="tx1"/>
                </a:solidFill>
              </a:rPr>
              <a:t>12% </a:t>
            </a:r>
            <a:r>
              <a:rPr kumimoji="1" lang="en-US" altLang="en-US" sz="1400">
                <a:solidFill>
                  <a:schemeClr val="tx1"/>
                </a:solidFill>
              </a:rPr>
              <a:t>State income tax; no capital gain preference</a:t>
            </a:r>
          </a:p>
        </p:txBody>
      </p:sp>
      <p:sp>
        <p:nvSpPr>
          <p:cNvPr id="70680" name="Line 24"/>
          <p:cNvSpPr>
            <a:spLocks noChangeShapeType="1"/>
          </p:cNvSpPr>
          <p:nvPr/>
        </p:nvSpPr>
        <p:spPr bwMode="auto">
          <a:xfrm>
            <a:off x="3200400" y="5638800"/>
            <a:ext cx="10668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0681" name="Text Box 25"/>
          <p:cNvSpPr txBox="1">
            <a:spLocks noChangeArrowheads="1"/>
          </p:cNvSpPr>
          <p:nvPr/>
        </p:nvSpPr>
        <p:spPr bwMode="auto">
          <a:xfrm>
            <a:off x="152400" y="3432175"/>
            <a:ext cx="30480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5000"/>
              </a:spcBef>
              <a:buClr>
                <a:srgbClr val="A50E29"/>
              </a:buClr>
              <a:buFont typeface="Arial" charset="0"/>
              <a:buChar char="–"/>
              <a:defRPr sz="2400">
                <a:solidFill>
                  <a:srgbClr val="404143"/>
                </a:solidFill>
                <a:latin typeface="Arial" charset="0"/>
              </a:defRPr>
            </a:lvl1pPr>
            <a:lvl2pPr marL="742950" indent="-285750" eaLnBrk="0" hangingPunct="0">
              <a:spcBef>
                <a:spcPct val="25000"/>
              </a:spcBef>
              <a:buClr>
                <a:srgbClr val="A50E29"/>
              </a:buClr>
              <a:buFont typeface="Arial" charset="0"/>
              <a:buChar char="–"/>
              <a:defRPr sz="2200">
                <a:solidFill>
                  <a:srgbClr val="404143"/>
                </a:solidFill>
                <a:latin typeface="Arial" charset="0"/>
              </a:defRPr>
            </a:lvl2pPr>
            <a:lvl3pPr marL="1143000" indent="-228600" eaLnBrk="0" hangingPunct="0">
              <a:spcBef>
                <a:spcPct val="25000"/>
              </a:spcBef>
              <a:buClr>
                <a:srgbClr val="A50E29"/>
              </a:buClr>
              <a:buFont typeface="Arial" charset="0"/>
              <a:buChar char="–"/>
              <a:defRPr sz="2200">
                <a:solidFill>
                  <a:srgbClr val="404143"/>
                </a:solidFill>
                <a:latin typeface="Arial" charset="0"/>
              </a:defRPr>
            </a:lvl3pPr>
            <a:lvl4pPr marL="1600200" indent="-228600" eaLnBrk="0" hangingPunct="0">
              <a:spcBef>
                <a:spcPct val="25000"/>
              </a:spcBef>
              <a:buClr>
                <a:srgbClr val="A50E29"/>
              </a:buClr>
              <a:buFont typeface="Arial" charset="0"/>
              <a:buChar char="–"/>
              <a:defRPr sz="2200">
                <a:solidFill>
                  <a:srgbClr val="404143"/>
                </a:solidFill>
                <a:latin typeface="Arial" charset="0"/>
              </a:defRPr>
            </a:lvl4pPr>
            <a:lvl5pPr marL="2057400" indent="-228600" eaLnBrk="0" hangingPunct="0">
              <a:spcBef>
                <a:spcPct val="25000"/>
              </a:spcBef>
              <a:buClr>
                <a:srgbClr val="A50E29"/>
              </a:buClr>
              <a:buFont typeface="Arial" charset="0"/>
              <a:buChar char="–"/>
              <a:defRPr sz="2200">
                <a:solidFill>
                  <a:srgbClr val="404143"/>
                </a:solidFill>
                <a:latin typeface="Arial" charset="0"/>
              </a:defRPr>
            </a:lvl5pPr>
            <a:lvl6pPr marL="25146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6pPr>
            <a:lvl7pPr marL="29718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7pPr>
            <a:lvl8pPr marL="34290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8pPr>
            <a:lvl9pPr marL="3886200" indent="-228600" eaLnBrk="0" fontAlgn="base" hangingPunct="0">
              <a:spcBef>
                <a:spcPct val="25000"/>
              </a:spcBef>
              <a:spcAft>
                <a:spcPct val="0"/>
              </a:spcAft>
              <a:buClr>
                <a:srgbClr val="A50E29"/>
              </a:buClr>
              <a:buFont typeface="Arial" charset="0"/>
              <a:buChar char="–"/>
              <a:defRPr sz="2200">
                <a:solidFill>
                  <a:srgbClr val="404143"/>
                </a:solidFill>
                <a:latin typeface="Arial" charset="0"/>
              </a:defRPr>
            </a:lvl9pPr>
          </a:lstStyle>
          <a:p>
            <a:pPr>
              <a:spcBef>
                <a:spcPct val="0"/>
              </a:spcBef>
              <a:buClrTx/>
              <a:buFontTx/>
              <a:buNone/>
            </a:pPr>
            <a:r>
              <a:rPr kumimoji="1" lang="en-US" altLang="en-US" sz="1400">
                <a:solidFill>
                  <a:schemeClr val="tx1"/>
                </a:solidFill>
              </a:rPr>
              <a:t>Withholding Tax: 30% on dividend and interest distributions possible/over treaty rate (note absence of interest strip out); Disposition of U.S. Holdco is subject to tax if more than 50% of assets are U.S. real property interests</a:t>
            </a:r>
          </a:p>
        </p:txBody>
      </p:sp>
      <p:sp>
        <p:nvSpPr>
          <p:cNvPr id="70682" name="Line 26"/>
          <p:cNvSpPr>
            <a:spLocks noChangeShapeType="1"/>
          </p:cNvSpPr>
          <p:nvPr/>
        </p:nvSpPr>
        <p:spPr bwMode="auto">
          <a:xfrm>
            <a:off x="3200400" y="4191000"/>
            <a:ext cx="10668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666"/>
                                        </p:tgtEl>
                                        <p:attrNameLst>
                                          <p:attrName>style.visibility</p:attrName>
                                        </p:attrNameLst>
                                      </p:cBhvr>
                                      <p:to>
                                        <p:strVal val="visible"/>
                                      </p:to>
                                    </p:set>
                                    <p:animEffect transition="in" filter="blinds(horizontal)">
                                      <p:cBhvr>
                                        <p:cTn id="7" dur="500"/>
                                        <p:tgtEl>
                                          <p:spTgt spid="706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0669"/>
                                        </p:tgtEl>
                                        <p:attrNameLst>
                                          <p:attrName>style.visibility</p:attrName>
                                        </p:attrNameLst>
                                      </p:cBhvr>
                                      <p:to>
                                        <p:strVal val="visible"/>
                                      </p:to>
                                    </p:set>
                                    <p:animEffect transition="in" filter="blinds(horizontal)">
                                      <p:cBhvr>
                                        <p:cTn id="12" dur="500"/>
                                        <p:tgtEl>
                                          <p:spTgt spid="7066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0672"/>
                                        </p:tgtEl>
                                        <p:attrNameLst>
                                          <p:attrName>style.visibility</p:attrName>
                                        </p:attrNameLst>
                                      </p:cBhvr>
                                      <p:to>
                                        <p:strVal val="visible"/>
                                      </p:to>
                                    </p:set>
                                    <p:animEffect transition="in" filter="blinds(horizontal)">
                                      <p:cBhvr>
                                        <p:cTn id="15" dur="500"/>
                                        <p:tgtEl>
                                          <p:spTgt spid="70672"/>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0670"/>
                                        </p:tgtEl>
                                        <p:attrNameLst>
                                          <p:attrName>style.visibility</p:attrName>
                                        </p:attrNameLst>
                                      </p:cBhvr>
                                      <p:to>
                                        <p:strVal val="visible"/>
                                      </p:to>
                                    </p:set>
                                    <p:animEffect transition="in" filter="blinds(horizontal)">
                                      <p:cBhvr>
                                        <p:cTn id="18" dur="500"/>
                                        <p:tgtEl>
                                          <p:spTgt spid="7067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p:cTn id="22" dur="1" fill="hold">
                                          <p:stCondLst>
                                            <p:cond delay="0"/>
                                          </p:stCondLst>
                                        </p:cTn>
                                        <p:tgtEl>
                                          <p:spTgt spid="70676"/>
                                        </p:tgtEl>
                                        <p:attrNameLst>
                                          <p:attrName>style.visibility</p:attrName>
                                        </p:attrNameLst>
                                      </p:cBhvr>
                                      <p:to>
                                        <p:strVal val="visible"/>
                                      </p:to>
                                    </p:set>
                                    <p:animEffect transition="in" filter="blinds(horizontal)">
                                      <p:cBhvr>
                                        <p:cTn id="23" dur="500"/>
                                        <p:tgtEl>
                                          <p:spTgt spid="70676"/>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70675"/>
                                        </p:tgtEl>
                                        <p:attrNameLst>
                                          <p:attrName>style.visibility</p:attrName>
                                        </p:attrNameLst>
                                      </p:cBhvr>
                                      <p:to>
                                        <p:strVal val="visible"/>
                                      </p:to>
                                    </p:set>
                                    <p:animEffect transition="in" filter="blinds(horizontal)">
                                      <p:cBhvr>
                                        <p:cTn id="26" dur="500"/>
                                        <p:tgtEl>
                                          <p:spTgt spid="70675"/>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70673"/>
                                        </p:tgtEl>
                                        <p:attrNameLst>
                                          <p:attrName>style.visibility</p:attrName>
                                        </p:attrNameLst>
                                      </p:cBhvr>
                                      <p:to>
                                        <p:strVal val="visible"/>
                                      </p:to>
                                    </p:set>
                                    <p:animEffect transition="in" filter="blinds(horizontal)">
                                      <p:cBhvr>
                                        <p:cTn id="29" dur="500"/>
                                        <p:tgtEl>
                                          <p:spTgt spid="70673"/>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nodeType="clickEffect">
                                  <p:stCondLst>
                                    <p:cond delay="0"/>
                                  </p:stCondLst>
                                  <p:childTnLst>
                                    <p:set>
                                      <p:cBhvr>
                                        <p:cTn id="33" dur="1" fill="hold">
                                          <p:stCondLst>
                                            <p:cond delay="0"/>
                                          </p:stCondLst>
                                        </p:cTn>
                                        <p:tgtEl>
                                          <p:spTgt spid="70671"/>
                                        </p:tgtEl>
                                        <p:attrNameLst>
                                          <p:attrName>style.visibility</p:attrName>
                                        </p:attrNameLst>
                                      </p:cBhvr>
                                      <p:to>
                                        <p:strVal val="visible"/>
                                      </p:to>
                                    </p:set>
                                    <p:animEffect transition="in" filter="blinds(horizontal)">
                                      <p:cBhvr>
                                        <p:cTn id="34" dur="500"/>
                                        <p:tgtEl>
                                          <p:spTgt spid="7067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70674"/>
                                        </p:tgtEl>
                                        <p:attrNameLst>
                                          <p:attrName>style.visibility</p:attrName>
                                        </p:attrNameLst>
                                      </p:cBhvr>
                                      <p:to>
                                        <p:strVal val="visible"/>
                                      </p:to>
                                    </p:set>
                                    <p:animEffect transition="in" filter="blinds(horizontal)">
                                      <p:cBhvr>
                                        <p:cTn id="37" dur="500"/>
                                        <p:tgtEl>
                                          <p:spTgt spid="70674"/>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70668"/>
                                        </p:tgtEl>
                                        <p:attrNameLst>
                                          <p:attrName>style.visibility</p:attrName>
                                        </p:attrNameLst>
                                      </p:cBhvr>
                                      <p:to>
                                        <p:strVal val="visible"/>
                                      </p:to>
                                    </p:set>
                                    <p:animEffect transition="in" filter="blinds(horizontal)">
                                      <p:cBhvr>
                                        <p:cTn id="40" dur="500"/>
                                        <p:tgtEl>
                                          <p:spTgt spid="70668"/>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70680"/>
                                        </p:tgtEl>
                                        <p:attrNameLst>
                                          <p:attrName>style.visibility</p:attrName>
                                        </p:attrNameLst>
                                      </p:cBhvr>
                                      <p:to>
                                        <p:strVal val="visible"/>
                                      </p:to>
                                    </p:set>
                                    <p:animEffect transition="in" filter="blinds(horizontal)">
                                      <p:cBhvr>
                                        <p:cTn id="45" dur="500"/>
                                        <p:tgtEl>
                                          <p:spTgt spid="70680"/>
                                        </p:tgtEl>
                                      </p:cBhvr>
                                    </p:animEffect>
                                  </p:childTnLst>
                                </p:cTn>
                              </p:par>
                              <p:par>
                                <p:cTn id="46" presetID="3" presetClass="entr" presetSubtype="10" fill="hold" grpId="0" nodeType="withEffect">
                                  <p:stCondLst>
                                    <p:cond delay="0"/>
                                  </p:stCondLst>
                                  <p:childTnLst>
                                    <p:set>
                                      <p:cBhvr>
                                        <p:cTn id="47" dur="1" fill="hold">
                                          <p:stCondLst>
                                            <p:cond delay="0"/>
                                          </p:stCondLst>
                                        </p:cTn>
                                        <p:tgtEl>
                                          <p:spTgt spid="70679"/>
                                        </p:tgtEl>
                                        <p:attrNameLst>
                                          <p:attrName>style.visibility</p:attrName>
                                        </p:attrNameLst>
                                      </p:cBhvr>
                                      <p:to>
                                        <p:strVal val="visible"/>
                                      </p:to>
                                    </p:set>
                                    <p:animEffect transition="in" filter="blinds(horizontal)">
                                      <p:cBhvr>
                                        <p:cTn id="48" dur="500"/>
                                        <p:tgtEl>
                                          <p:spTgt spid="7067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70682"/>
                                        </p:tgtEl>
                                        <p:attrNameLst>
                                          <p:attrName>style.visibility</p:attrName>
                                        </p:attrNameLst>
                                      </p:cBhvr>
                                      <p:to>
                                        <p:strVal val="visible"/>
                                      </p:to>
                                    </p:set>
                                    <p:animEffect transition="in" filter="blinds(horizontal)">
                                      <p:cBhvr>
                                        <p:cTn id="53" dur="500"/>
                                        <p:tgtEl>
                                          <p:spTgt spid="70682"/>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70681"/>
                                        </p:tgtEl>
                                        <p:attrNameLst>
                                          <p:attrName>style.visibility</p:attrName>
                                        </p:attrNameLst>
                                      </p:cBhvr>
                                      <p:to>
                                        <p:strVal val="visible"/>
                                      </p:to>
                                    </p:set>
                                    <p:animEffect transition="in" filter="blinds(horizontal)">
                                      <p:cBhvr>
                                        <p:cTn id="56" dur="500"/>
                                        <p:tgtEl>
                                          <p:spTgt spid="7068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70677"/>
                                        </p:tgtEl>
                                        <p:attrNameLst>
                                          <p:attrName>style.visibility</p:attrName>
                                        </p:attrNameLst>
                                      </p:cBhvr>
                                      <p:to>
                                        <p:strVal val="visible"/>
                                      </p:to>
                                    </p:set>
                                    <p:animEffect transition="in" filter="blinds(horizontal)">
                                      <p:cBhvr>
                                        <p:cTn id="61" dur="500"/>
                                        <p:tgtEl>
                                          <p:spTgt spid="70677"/>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70678"/>
                                        </p:tgtEl>
                                        <p:attrNameLst>
                                          <p:attrName>style.visibility</p:attrName>
                                        </p:attrNameLst>
                                      </p:cBhvr>
                                      <p:to>
                                        <p:strVal val="visible"/>
                                      </p:to>
                                    </p:set>
                                    <p:animEffect transition="in" filter="blinds(horizontal)">
                                      <p:cBhvr>
                                        <p:cTn id="64" dur="500"/>
                                        <p:tgtEl>
                                          <p:spTgt spid="706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6" grpId="0" animBg="1"/>
      <p:bldP spid="70668" grpId="0" animBg="1"/>
      <p:bldP spid="70670" grpId="0" animBg="1"/>
      <p:bldP spid="70672" grpId="0"/>
      <p:bldP spid="70673" grpId="0" animBg="1"/>
      <p:bldP spid="70674" grpId="0"/>
      <p:bldP spid="70675" grpId="0"/>
      <p:bldP spid="70677" grpId="0"/>
      <p:bldP spid="70678" grpId="0" animBg="1"/>
      <p:bldP spid="70679" grpId="0"/>
      <p:bldP spid="70680" grpId="0" animBg="1"/>
      <p:bldP spid="70681" grpId="0"/>
      <p:bldP spid="7068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4800" y="1066800"/>
            <a:ext cx="8382000" cy="785813"/>
          </a:xfrm>
        </p:spPr>
        <p:txBody>
          <a:bodyPr/>
          <a:lstStyle/>
          <a:p>
            <a:pPr algn="just"/>
            <a:r>
              <a:rPr lang="en-US" sz="2800" b="1" smtClean="0">
                <a:solidFill>
                  <a:schemeClr val="accent6">
                    <a:lumMod val="95000"/>
                    <a:lumOff val="5000"/>
                  </a:schemeClr>
                </a:solidFill>
                <a:latin typeface="+mn-lt"/>
                <a:cs typeface="Kokila" panose="020B0604020202020204" pitchFamily="34" charset="0"/>
              </a:rPr>
              <a:t>NRA decides to sell the U.S. real estate, but it’s held by a corporation. What can NRA do?</a:t>
            </a:r>
            <a:endParaRPr lang="en-US" sz="2800" b="1" dirty="0">
              <a:solidFill>
                <a:schemeClr val="accent6">
                  <a:lumMod val="95000"/>
                  <a:lumOff val="5000"/>
                </a:schemeClr>
              </a:solidFill>
              <a:latin typeface="+mn-lt"/>
              <a:cs typeface="Kokila" panose="020B0604020202020204" pitchFamily="34" charset="0"/>
            </a:endParaRPr>
          </a:p>
        </p:txBody>
      </p:sp>
      <p:sp>
        <p:nvSpPr>
          <p:cNvPr id="8" name="Content Placeholder 7"/>
          <p:cNvSpPr>
            <a:spLocks noGrp="1"/>
          </p:cNvSpPr>
          <p:nvPr>
            <p:ph idx="1"/>
          </p:nvPr>
        </p:nvSpPr>
        <p:spPr>
          <a:xfrm>
            <a:off x="533400" y="2286000"/>
            <a:ext cx="8188325" cy="3467100"/>
          </a:xfrm>
        </p:spPr>
        <p:txBody>
          <a:bodyPr/>
          <a:lstStyle/>
          <a:p>
            <a:r>
              <a:rPr lang="en-US" smtClean="0">
                <a:solidFill>
                  <a:schemeClr val="accent6">
                    <a:lumMod val="95000"/>
                    <a:lumOff val="5000"/>
                  </a:schemeClr>
                </a:solidFill>
                <a:latin typeface="Aparajita" panose="020B0604020202020204" pitchFamily="34" charset="0"/>
                <a:cs typeface="Aparajita" panose="020B0604020202020204" pitchFamily="34" charset="0"/>
              </a:rPr>
              <a:t>9100-2 Relief</a:t>
            </a:r>
          </a:p>
          <a:p>
            <a:r>
              <a:rPr lang="en-US" smtClean="0">
                <a:solidFill>
                  <a:schemeClr val="accent6">
                    <a:lumMod val="95000"/>
                    <a:lumOff val="5000"/>
                  </a:schemeClr>
                </a:solidFill>
                <a:latin typeface="Aparajita" panose="020B0604020202020204" pitchFamily="34" charset="0"/>
                <a:cs typeface="Aparajita" panose="020B0604020202020204" pitchFamily="34" charset="0"/>
              </a:rPr>
              <a:t>Conversion to Subchapter S Corporation (depends upon facts / preimmigration planning)</a:t>
            </a:r>
          </a:p>
          <a:p>
            <a:r>
              <a:rPr lang="en-US" smtClean="0">
                <a:solidFill>
                  <a:schemeClr val="accent6">
                    <a:lumMod val="95000"/>
                    <a:lumOff val="5000"/>
                  </a:schemeClr>
                </a:solidFill>
                <a:latin typeface="Aparajita" panose="020B0604020202020204" pitchFamily="34" charset="0"/>
                <a:cs typeface="Aparajita" panose="020B0604020202020204" pitchFamily="34" charset="0"/>
              </a:rPr>
              <a:t>1031 Like-Kind Exchange (Partial Solution)</a:t>
            </a:r>
          </a:p>
          <a:p>
            <a:r>
              <a:rPr lang="en-US" smtClean="0">
                <a:solidFill>
                  <a:schemeClr val="accent6">
                    <a:lumMod val="95000"/>
                    <a:lumOff val="5000"/>
                  </a:schemeClr>
                </a:solidFill>
                <a:latin typeface="Aparajita" panose="020B0604020202020204" pitchFamily="34" charset="0"/>
                <a:cs typeface="Aparajita" panose="020B0604020202020204" pitchFamily="34" charset="0"/>
              </a:rPr>
              <a:t>Shamming?</a:t>
            </a:r>
          </a:p>
          <a:p>
            <a:r>
              <a:rPr lang="en-US">
                <a:solidFill>
                  <a:schemeClr val="accent6">
                    <a:lumMod val="95000"/>
                    <a:lumOff val="5000"/>
                  </a:schemeClr>
                </a:solidFill>
                <a:latin typeface="Aparajita" panose="020B0604020202020204" pitchFamily="34" charset="0"/>
                <a:cs typeface="Aparajita" panose="020B0604020202020204" pitchFamily="34" charset="0"/>
              </a:rPr>
              <a:t>Sideways </a:t>
            </a:r>
            <a:r>
              <a:rPr lang="en-US" smtClean="0">
                <a:solidFill>
                  <a:schemeClr val="accent6">
                    <a:lumMod val="95000"/>
                    <a:lumOff val="5000"/>
                  </a:schemeClr>
                </a:solidFill>
                <a:latin typeface="Aparajita" panose="020B0604020202020204" pitchFamily="34" charset="0"/>
                <a:cs typeface="Aparajita" panose="020B0604020202020204" pitchFamily="34" charset="0"/>
              </a:rPr>
              <a:t>Sale</a:t>
            </a:r>
            <a:endParaRPr lang="en-US">
              <a:solidFill>
                <a:schemeClr val="accent6">
                  <a:lumMod val="95000"/>
                  <a:lumOff val="5000"/>
                </a:schemeClr>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165413689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999114"/>
            <a:ext cx="8763000" cy="785813"/>
          </a:xfrm>
        </p:spPr>
        <p:txBody>
          <a:bodyPr/>
          <a:lstStyle/>
          <a:p>
            <a:pPr algn="just"/>
            <a:r>
              <a:rPr lang="en-US" sz="2000" b="1" smtClean="0">
                <a:solidFill>
                  <a:schemeClr val="accent6">
                    <a:lumMod val="95000"/>
                    <a:lumOff val="5000"/>
                  </a:schemeClr>
                </a:solidFill>
                <a:latin typeface="Times New Roman" panose="02020603050405020304" pitchFamily="18" charset="0"/>
                <a:cs typeface="Times New Roman" panose="02020603050405020304" pitchFamily="18" charset="0"/>
              </a:rPr>
              <a:t>NRA currently holds the U.S. real estate through a domestic corporation, but wants U.S. estate tax protection, so NRA transfers domestic corporation to a foreign corporate blocker . . .</a:t>
            </a:r>
            <a:endParaRPr lang="en-US" sz="2000" b="1" dirty="0">
              <a:solidFill>
                <a:schemeClr val="accent6">
                  <a:lumMod val="95000"/>
                  <a:lumOff val="5000"/>
                </a:schemeClr>
              </a:solidFill>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831995"/>
            <a:ext cx="4648200" cy="4593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7086600" y="5361204"/>
            <a:ext cx="1080120" cy="396044"/>
          </a:xfrm>
          <a:prstGeom prst="rect">
            <a:avLst/>
          </a:prstGeom>
          <a:solidFill>
            <a:schemeClr val="accent1">
              <a:lumMod val="40000"/>
              <a:lumOff val="6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AU"/>
            </a:defPPr>
            <a:lvl1pPr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1pPr>
            <a:lvl2pPr marL="4572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2pPr>
            <a:lvl3pPr marL="9144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3pPr>
            <a:lvl4pPr marL="13716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4pPr>
            <a:lvl5pPr marL="18288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800" dirty="0" smtClean="0">
                <a:solidFill>
                  <a:schemeClr val="accent6"/>
                </a:solidFill>
              </a:rPr>
              <a:t>U.S. Corp</a:t>
            </a:r>
            <a:endParaRPr lang="en-US" sz="800" dirty="0">
              <a:solidFill>
                <a:schemeClr val="accent6"/>
              </a:solidFill>
            </a:endParaRPr>
          </a:p>
        </p:txBody>
      </p:sp>
      <p:sp>
        <p:nvSpPr>
          <p:cNvPr id="10" name="Rectangle 9"/>
          <p:cNvSpPr/>
          <p:nvPr/>
        </p:nvSpPr>
        <p:spPr>
          <a:xfrm>
            <a:off x="7086600" y="4695130"/>
            <a:ext cx="1080120" cy="396044"/>
          </a:xfrm>
          <a:prstGeom prst="rect">
            <a:avLst/>
          </a:prstGeom>
          <a:solidFill>
            <a:schemeClr val="accent3">
              <a:lumMod val="20000"/>
              <a:lumOff val="8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AU"/>
            </a:defPPr>
            <a:lvl1pPr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1pPr>
            <a:lvl2pPr marL="4572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2pPr>
            <a:lvl3pPr marL="9144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3pPr>
            <a:lvl4pPr marL="13716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4pPr>
            <a:lvl5pPr marL="18288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800" dirty="0" smtClean="0">
                <a:solidFill>
                  <a:schemeClr val="accent6"/>
                </a:solidFill>
              </a:rPr>
              <a:t>Foreign Corp</a:t>
            </a:r>
          </a:p>
        </p:txBody>
      </p:sp>
      <p:cxnSp>
        <p:nvCxnSpPr>
          <p:cNvPr id="11" name="Straight Connector 10"/>
          <p:cNvCxnSpPr/>
          <p:nvPr/>
        </p:nvCxnSpPr>
        <p:spPr>
          <a:xfrm>
            <a:off x="7630616" y="5091174"/>
            <a:ext cx="0" cy="2700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7626660" y="4425100"/>
            <a:ext cx="3956" cy="2700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extBox 30"/>
          <p:cNvSpPr txBox="1"/>
          <p:nvPr/>
        </p:nvSpPr>
        <p:spPr>
          <a:xfrm>
            <a:off x="7408422" y="4128648"/>
            <a:ext cx="499628" cy="261610"/>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100" dirty="0" smtClean="0">
                <a:solidFill>
                  <a:schemeClr val="accent6"/>
                </a:solidFill>
              </a:rPr>
              <a:t>NRA</a:t>
            </a:r>
            <a:endParaRPr lang="en-US" sz="1100" dirty="0">
              <a:solidFill>
                <a:schemeClr val="accent6"/>
              </a:solidFill>
            </a:endParaRPr>
          </a:p>
        </p:txBody>
      </p:sp>
      <p:sp>
        <p:nvSpPr>
          <p:cNvPr id="14" name="TextBox 37"/>
          <p:cNvSpPr txBox="1"/>
          <p:nvPr/>
        </p:nvSpPr>
        <p:spPr>
          <a:xfrm>
            <a:off x="7332494" y="6078379"/>
            <a:ext cx="612068" cy="246221"/>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000" dirty="0" smtClean="0">
                <a:solidFill>
                  <a:schemeClr val="accent6"/>
                </a:solidFill>
              </a:rPr>
              <a:t>USRPI</a:t>
            </a:r>
            <a:endParaRPr lang="en-US" sz="1000" dirty="0">
              <a:solidFill>
                <a:schemeClr val="accent6"/>
              </a:solidFill>
            </a:endParaRPr>
          </a:p>
        </p:txBody>
      </p:sp>
      <p:cxnSp>
        <p:nvCxnSpPr>
          <p:cNvPr id="15" name="Straight Connector 14"/>
          <p:cNvCxnSpPr/>
          <p:nvPr/>
        </p:nvCxnSpPr>
        <p:spPr>
          <a:xfrm flipH="1">
            <a:off x="7604661" y="5757248"/>
            <a:ext cx="3956" cy="2700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TextBox 40"/>
          <p:cNvSpPr txBox="1"/>
          <p:nvPr/>
        </p:nvSpPr>
        <p:spPr>
          <a:xfrm>
            <a:off x="7282841" y="3810208"/>
            <a:ext cx="661721" cy="261610"/>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100" b="1" u="sng" dirty="0" smtClean="0">
                <a:solidFill>
                  <a:schemeClr val="accent6"/>
                </a:solidFill>
              </a:rPr>
              <a:t>AFTER</a:t>
            </a:r>
            <a:endParaRPr lang="en-US" sz="1100" b="1" u="sng" dirty="0">
              <a:solidFill>
                <a:schemeClr val="accent6"/>
              </a:solidFill>
            </a:endParaRPr>
          </a:p>
        </p:txBody>
      </p:sp>
      <p:cxnSp>
        <p:nvCxnSpPr>
          <p:cNvPr id="17" name="Straight Connector 16"/>
          <p:cNvCxnSpPr/>
          <p:nvPr/>
        </p:nvCxnSpPr>
        <p:spPr>
          <a:xfrm flipV="1">
            <a:off x="7086600" y="4695130"/>
            <a:ext cx="1080120" cy="396044"/>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086600" y="4695130"/>
            <a:ext cx="1080120" cy="396044"/>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510536" y="4893152"/>
            <a:ext cx="432048" cy="0"/>
          </a:xfrm>
          <a:prstGeom prst="straightConnector1">
            <a:avLst/>
          </a:prstGeom>
          <a:ln>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20" name="TextBox 26"/>
          <p:cNvSpPr txBox="1"/>
          <p:nvPr/>
        </p:nvSpPr>
        <p:spPr>
          <a:xfrm>
            <a:off x="5790456" y="4762347"/>
            <a:ext cx="864096" cy="261610"/>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100" dirty="0" smtClean="0">
                <a:solidFill>
                  <a:schemeClr val="accent6"/>
                </a:solidFill>
              </a:rPr>
              <a:t>US Corp</a:t>
            </a:r>
            <a:endParaRPr lang="en-US" sz="1100" dirty="0">
              <a:solidFill>
                <a:schemeClr val="accent6"/>
              </a:solidFill>
            </a:endParaRPr>
          </a:p>
        </p:txBody>
      </p:sp>
      <p:sp>
        <p:nvSpPr>
          <p:cNvPr id="21" name="Rectangle 20"/>
          <p:cNvSpPr/>
          <p:nvPr/>
        </p:nvSpPr>
        <p:spPr>
          <a:xfrm>
            <a:off x="7064601" y="2612112"/>
            <a:ext cx="1080120" cy="396044"/>
          </a:xfrm>
          <a:prstGeom prst="rect">
            <a:avLst/>
          </a:prstGeom>
          <a:solidFill>
            <a:schemeClr val="accent1">
              <a:lumMod val="40000"/>
              <a:lumOff val="60000"/>
            </a:schemeClr>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AU"/>
            </a:defPPr>
            <a:lvl1pPr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1pPr>
            <a:lvl2pPr marL="4572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2pPr>
            <a:lvl3pPr marL="9144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3pPr>
            <a:lvl4pPr marL="13716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4pPr>
            <a:lvl5pPr marL="1828800" algn="l" rtl="0" fontAlgn="base">
              <a:spcBef>
                <a:spcPct val="25000"/>
              </a:spcBef>
              <a:spcAft>
                <a:spcPct val="0"/>
              </a:spcAft>
              <a:buClr>
                <a:srgbClr val="A50E29"/>
              </a:buClr>
              <a:buFont typeface="Arial" charset="0"/>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US" sz="800" dirty="0" smtClean="0">
                <a:solidFill>
                  <a:schemeClr val="accent6"/>
                </a:solidFill>
              </a:rPr>
              <a:t>U.S. Corp</a:t>
            </a:r>
            <a:endParaRPr lang="en-US" sz="800" dirty="0">
              <a:solidFill>
                <a:schemeClr val="accent6"/>
              </a:solidFill>
            </a:endParaRPr>
          </a:p>
        </p:txBody>
      </p:sp>
      <p:cxnSp>
        <p:nvCxnSpPr>
          <p:cNvPr id="22" name="Straight Connector 21"/>
          <p:cNvCxnSpPr/>
          <p:nvPr/>
        </p:nvCxnSpPr>
        <p:spPr>
          <a:xfrm>
            <a:off x="7604661" y="2342082"/>
            <a:ext cx="3956" cy="2700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3" name="TextBox 32"/>
          <p:cNvSpPr txBox="1"/>
          <p:nvPr/>
        </p:nvSpPr>
        <p:spPr>
          <a:xfrm>
            <a:off x="7358803" y="2062470"/>
            <a:ext cx="499628" cy="261610"/>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100" dirty="0" smtClean="0">
                <a:solidFill>
                  <a:schemeClr val="accent6"/>
                </a:solidFill>
              </a:rPr>
              <a:t>NRA</a:t>
            </a:r>
            <a:endParaRPr lang="en-US" sz="1100" dirty="0">
              <a:solidFill>
                <a:schemeClr val="accent6"/>
              </a:solidFill>
            </a:endParaRPr>
          </a:p>
        </p:txBody>
      </p:sp>
      <p:cxnSp>
        <p:nvCxnSpPr>
          <p:cNvPr id="24" name="Straight Connector 23"/>
          <p:cNvCxnSpPr/>
          <p:nvPr/>
        </p:nvCxnSpPr>
        <p:spPr>
          <a:xfrm flipH="1">
            <a:off x="7612573" y="3008156"/>
            <a:ext cx="3956" cy="27003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5" name="TextBox 36"/>
          <p:cNvSpPr txBox="1"/>
          <p:nvPr/>
        </p:nvSpPr>
        <p:spPr>
          <a:xfrm>
            <a:off x="7330203" y="3278511"/>
            <a:ext cx="612068" cy="246221"/>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000" dirty="0" smtClean="0">
                <a:solidFill>
                  <a:schemeClr val="accent6"/>
                </a:solidFill>
              </a:rPr>
              <a:t>USRPI</a:t>
            </a:r>
            <a:endParaRPr lang="en-US" sz="1000" dirty="0">
              <a:solidFill>
                <a:schemeClr val="accent6"/>
              </a:solidFill>
            </a:endParaRPr>
          </a:p>
        </p:txBody>
      </p:sp>
      <p:sp>
        <p:nvSpPr>
          <p:cNvPr id="26" name="TextBox 39"/>
          <p:cNvSpPr txBox="1"/>
          <p:nvPr/>
        </p:nvSpPr>
        <p:spPr>
          <a:xfrm>
            <a:off x="7191071" y="1800860"/>
            <a:ext cx="827180" cy="261610"/>
          </a:xfrm>
          <a:prstGeom prst="rect">
            <a:avLst/>
          </a:prstGeom>
          <a:noFill/>
        </p:spPr>
        <p:txBody>
          <a:bodyPr wrap="square" rtlCol="0">
            <a:spAutoFit/>
          </a:bodyPr>
          <a:lstStyle>
            <a:defPPr>
              <a:defRPr lang="en-AU"/>
            </a:defPPr>
            <a:lvl1pPr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1pPr>
            <a:lvl2pPr marL="4572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2pPr>
            <a:lvl3pPr marL="9144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3pPr>
            <a:lvl4pPr marL="13716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4pPr>
            <a:lvl5pPr marL="1828800" algn="l" rtl="0" fontAlgn="base">
              <a:spcBef>
                <a:spcPct val="25000"/>
              </a:spcBef>
              <a:spcAft>
                <a:spcPct val="0"/>
              </a:spcAft>
              <a:buClr>
                <a:srgbClr val="A50E29"/>
              </a:buClr>
              <a:buFont typeface="Arial" charset="0"/>
              <a:defRPr sz="2400" kern="1200">
                <a:solidFill>
                  <a:srgbClr val="A50E29"/>
                </a:solidFill>
                <a:latin typeface="Arial" charset="0"/>
                <a:ea typeface="+mn-ea"/>
                <a:cs typeface="+mn-cs"/>
              </a:defRPr>
            </a:lvl5pPr>
            <a:lvl6pPr marL="2286000" algn="l" defTabSz="914400" rtl="0" eaLnBrk="1" latinLnBrk="0" hangingPunct="1">
              <a:defRPr sz="2400" kern="1200">
                <a:solidFill>
                  <a:srgbClr val="A50E29"/>
                </a:solidFill>
                <a:latin typeface="Arial" charset="0"/>
                <a:ea typeface="+mn-ea"/>
                <a:cs typeface="+mn-cs"/>
              </a:defRPr>
            </a:lvl6pPr>
            <a:lvl7pPr marL="2743200" algn="l" defTabSz="914400" rtl="0" eaLnBrk="1" latinLnBrk="0" hangingPunct="1">
              <a:defRPr sz="2400" kern="1200">
                <a:solidFill>
                  <a:srgbClr val="A50E29"/>
                </a:solidFill>
                <a:latin typeface="Arial" charset="0"/>
                <a:ea typeface="+mn-ea"/>
                <a:cs typeface="+mn-cs"/>
              </a:defRPr>
            </a:lvl7pPr>
            <a:lvl8pPr marL="3200400" algn="l" defTabSz="914400" rtl="0" eaLnBrk="1" latinLnBrk="0" hangingPunct="1">
              <a:defRPr sz="2400" kern="1200">
                <a:solidFill>
                  <a:srgbClr val="A50E29"/>
                </a:solidFill>
                <a:latin typeface="Arial" charset="0"/>
                <a:ea typeface="+mn-ea"/>
                <a:cs typeface="+mn-cs"/>
              </a:defRPr>
            </a:lvl8pPr>
            <a:lvl9pPr marL="3657600" algn="l" defTabSz="914400" rtl="0" eaLnBrk="1" latinLnBrk="0" hangingPunct="1">
              <a:defRPr sz="2400" kern="1200">
                <a:solidFill>
                  <a:srgbClr val="A50E29"/>
                </a:solidFill>
                <a:latin typeface="Arial" charset="0"/>
                <a:ea typeface="+mn-ea"/>
                <a:cs typeface="+mn-cs"/>
              </a:defRPr>
            </a:lvl9pPr>
          </a:lstStyle>
          <a:p>
            <a:r>
              <a:rPr lang="en-US" sz="1100" b="1" u="sng" dirty="0" smtClean="0">
                <a:solidFill>
                  <a:schemeClr val="accent6"/>
                </a:solidFill>
              </a:rPr>
              <a:t>BEFORE</a:t>
            </a:r>
            <a:endParaRPr lang="en-US" sz="1100" b="1" u="sng" dirty="0">
              <a:solidFill>
                <a:schemeClr val="accent6"/>
              </a:solidFill>
            </a:endParaRPr>
          </a:p>
        </p:txBody>
      </p:sp>
    </p:spTree>
    <p:extLst>
      <p:ext uri="{BB962C8B-B14F-4D97-AF65-F5344CB8AC3E}">
        <p14:creationId xmlns:p14="http://schemas.microsoft.com/office/powerpoint/2010/main" val="419223409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owerPoint_blue">
  <a:themeElements>
    <a:clrScheme name="PowerPoint_blue 8">
      <a:dk1>
        <a:srgbClr val="404143"/>
      </a:dk1>
      <a:lt1>
        <a:srgbClr val="FFFFFF"/>
      </a:lt1>
      <a:dk2>
        <a:srgbClr val="910E29"/>
      </a:dk2>
      <a:lt2>
        <a:srgbClr val="C8A004"/>
      </a:lt2>
      <a:accent1>
        <a:srgbClr val="7D8414"/>
      </a:accent1>
      <a:accent2>
        <a:srgbClr val="000000"/>
      </a:accent2>
      <a:accent3>
        <a:srgbClr val="FFFFFF"/>
      </a:accent3>
      <a:accent4>
        <a:srgbClr val="353638"/>
      </a:accent4>
      <a:accent5>
        <a:srgbClr val="BFC2AA"/>
      </a:accent5>
      <a:accent6>
        <a:srgbClr val="000000"/>
      </a:accent6>
      <a:hlink>
        <a:srgbClr val="546288"/>
      </a:hlink>
      <a:folHlink>
        <a:srgbClr val="404143"/>
      </a:folHlink>
    </a:clrScheme>
    <a:fontScheme name="PowerPoint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_blue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_blue 2">
        <a:dk1>
          <a:srgbClr val="808080"/>
        </a:dk1>
        <a:lt1>
          <a:srgbClr val="FFFFFF"/>
        </a:lt1>
        <a:dk2>
          <a:srgbClr val="0066CC"/>
        </a:dk2>
        <a:lt2>
          <a:srgbClr val="FFFFFF"/>
        </a:lt2>
        <a:accent1>
          <a:srgbClr val="440D51"/>
        </a:accent1>
        <a:accent2>
          <a:srgbClr val="FFEE55"/>
        </a:accent2>
        <a:accent3>
          <a:srgbClr val="AAB8E2"/>
        </a:accent3>
        <a:accent4>
          <a:srgbClr val="DADADA"/>
        </a:accent4>
        <a:accent5>
          <a:srgbClr val="B0AAB3"/>
        </a:accent5>
        <a:accent6>
          <a:srgbClr val="E7D84C"/>
        </a:accent6>
        <a:hlink>
          <a:srgbClr val="CC6600"/>
        </a:hlink>
        <a:folHlink>
          <a:srgbClr val="286017"/>
        </a:folHlink>
      </a:clrScheme>
      <a:clrMap bg1="dk2" tx1="lt1" bg2="dk1" tx2="lt2" accent1="accent1" accent2="accent2" accent3="accent3" accent4="accent4" accent5="accent5" accent6="accent6" hlink="hlink" folHlink="folHlink"/>
    </a:extraClrScheme>
    <a:extraClrScheme>
      <a:clrScheme name="PowerPoint_blue 3">
        <a:dk1>
          <a:srgbClr val="808080"/>
        </a:dk1>
        <a:lt1>
          <a:srgbClr val="FFFFFF"/>
        </a:lt1>
        <a:dk2>
          <a:srgbClr val="CC6600"/>
        </a:dk2>
        <a:lt2>
          <a:srgbClr val="FFFFFF"/>
        </a:lt2>
        <a:accent1>
          <a:srgbClr val="440D51"/>
        </a:accent1>
        <a:accent2>
          <a:srgbClr val="FFEE55"/>
        </a:accent2>
        <a:accent3>
          <a:srgbClr val="E2B8AA"/>
        </a:accent3>
        <a:accent4>
          <a:srgbClr val="DADADA"/>
        </a:accent4>
        <a:accent5>
          <a:srgbClr val="B0AAB3"/>
        </a:accent5>
        <a:accent6>
          <a:srgbClr val="E7D84C"/>
        </a:accent6>
        <a:hlink>
          <a:srgbClr val="0066CC"/>
        </a:hlink>
        <a:folHlink>
          <a:srgbClr val="286017"/>
        </a:folHlink>
      </a:clrScheme>
      <a:clrMap bg1="dk2" tx1="lt1" bg2="dk1" tx2="lt2" accent1="accent1" accent2="accent2" accent3="accent3" accent4="accent4" accent5="accent5" accent6="accent6" hlink="hlink" folHlink="folHlink"/>
    </a:extraClrScheme>
    <a:extraClrScheme>
      <a:clrScheme name="PowerPoint_blue 4">
        <a:dk1>
          <a:srgbClr val="808080"/>
        </a:dk1>
        <a:lt1>
          <a:srgbClr val="FFFFFF"/>
        </a:lt1>
        <a:dk2>
          <a:srgbClr val="286017"/>
        </a:dk2>
        <a:lt2>
          <a:srgbClr val="FFFFFF"/>
        </a:lt2>
        <a:accent1>
          <a:srgbClr val="440D51"/>
        </a:accent1>
        <a:accent2>
          <a:srgbClr val="FFEE55"/>
        </a:accent2>
        <a:accent3>
          <a:srgbClr val="ACB6AB"/>
        </a:accent3>
        <a:accent4>
          <a:srgbClr val="DADADA"/>
        </a:accent4>
        <a:accent5>
          <a:srgbClr val="B0AAB3"/>
        </a:accent5>
        <a:accent6>
          <a:srgbClr val="E7D84C"/>
        </a:accent6>
        <a:hlink>
          <a:srgbClr val="0066CC"/>
        </a:hlink>
        <a:folHlink>
          <a:srgbClr val="CC6600"/>
        </a:folHlink>
      </a:clrScheme>
      <a:clrMap bg1="dk2" tx1="lt1" bg2="dk1" tx2="lt2" accent1="accent1" accent2="accent2" accent3="accent3" accent4="accent4" accent5="accent5" accent6="accent6" hlink="hlink" folHlink="folHlink"/>
    </a:extraClrScheme>
    <a:extraClrScheme>
      <a:clrScheme name="PowerPoint_blue 5">
        <a:dk1>
          <a:srgbClr val="808080"/>
        </a:dk1>
        <a:lt1>
          <a:srgbClr val="FFFFFF"/>
        </a:lt1>
        <a:dk2>
          <a:srgbClr val="440D51"/>
        </a:dk2>
        <a:lt2>
          <a:srgbClr val="FFFFFF"/>
        </a:lt2>
        <a:accent1>
          <a:srgbClr val="286017"/>
        </a:accent1>
        <a:accent2>
          <a:srgbClr val="FFEE55"/>
        </a:accent2>
        <a:accent3>
          <a:srgbClr val="B0AAB3"/>
        </a:accent3>
        <a:accent4>
          <a:srgbClr val="DADADA"/>
        </a:accent4>
        <a:accent5>
          <a:srgbClr val="ACB6AB"/>
        </a:accent5>
        <a:accent6>
          <a:srgbClr val="E7D84C"/>
        </a:accent6>
        <a:hlink>
          <a:srgbClr val="0066CC"/>
        </a:hlink>
        <a:folHlink>
          <a:srgbClr val="CC6600"/>
        </a:folHlink>
      </a:clrScheme>
      <a:clrMap bg1="dk2" tx1="lt1" bg2="dk1" tx2="lt2" accent1="accent1" accent2="accent2" accent3="accent3" accent4="accent4" accent5="accent5" accent6="accent6" hlink="hlink" folHlink="folHlink"/>
    </a:extraClrScheme>
    <a:extraClrScheme>
      <a:clrScheme name="PowerPoint_blue 6">
        <a:dk1>
          <a:srgbClr val="808080"/>
        </a:dk1>
        <a:lt1>
          <a:srgbClr val="FFFFFF"/>
        </a:lt1>
        <a:dk2>
          <a:srgbClr val="000000"/>
        </a:dk2>
        <a:lt2>
          <a:srgbClr val="FFFFFF"/>
        </a:lt2>
        <a:accent1>
          <a:srgbClr val="286017"/>
        </a:accent1>
        <a:accent2>
          <a:srgbClr val="FFEE55"/>
        </a:accent2>
        <a:accent3>
          <a:srgbClr val="AAAAAA"/>
        </a:accent3>
        <a:accent4>
          <a:srgbClr val="DADADA"/>
        </a:accent4>
        <a:accent5>
          <a:srgbClr val="ACB6AB"/>
        </a:accent5>
        <a:accent6>
          <a:srgbClr val="E7D84C"/>
        </a:accent6>
        <a:hlink>
          <a:srgbClr val="0066CC"/>
        </a:hlink>
        <a:folHlink>
          <a:srgbClr val="CC6600"/>
        </a:folHlink>
      </a:clrScheme>
      <a:clrMap bg1="dk2" tx1="lt1" bg2="dk1" tx2="lt2" accent1="accent1" accent2="accent2" accent3="accent3" accent4="accent4" accent5="accent5" accent6="accent6" hlink="hlink" folHlink="folHlink"/>
    </a:extraClrScheme>
    <a:extraClrScheme>
      <a:clrScheme name="PowerPoint_blue 7">
        <a:dk1>
          <a:srgbClr val="000000"/>
        </a:dk1>
        <a:lt1>
          <a:srgbClr val="FFFFFF"/>
        </a:lt1>
        <a:dk2>
          <a:srgbClr val="404143"/>
        </a:dk2>
        <a:lt2>
          <a:srgbClr val="404143"/>
        </a:lt2>
        <a:accent1>
          <a:srgbClr val="910E29"/>
        </a:accent1>
        <a:accent2>
          <a:srgbClr val="C8A004"/>
        </a:accent2>
        <a:accent3>
          <a:srgbClr val="FFFFFF"/>
        </a:accent3>
        <a:accent4>
          <a:srgbClr val="000000"/>
        </a:accent4>
        <a:accent5>
          <a:srgbClr val="C7AAAC"/>
        </a:accent5>
        <a:accent6>
          <a:srgbClr val="B59103"/>
        </a:accent6>
        <a:hlink>
          <a:srgbClr val="546288"/>
        </a:hlink>
        <a:folHlink>
          <a:srgbClr val="7D8414"/>
        </a:folHlink>
      </a:clrScheme>
      <a:clrMap bg1="lt1" tx1="dk1" bg2="lt2" tx2="dk2" accent1="accent1" accent2="accent2" accent3="accent3" accent4="accent4" accent5="accent5" accent6="accent6" hlink="hlink" folHlink="folHlink"/>
    </a:extraClrScheme>
    <a:extraClrScheme>
      <a:clrScheme name="PowerPoint_blue 8">
        <a:dk1>
          <a:srgbClr val="404143"/>
        </a:dk1>
        <a:lt1>
          <a:srgbClr val="FFFFFF"/>
        </a:lt1>
        <a:dk2>
          <a:srgbClr val="910E29"/>
        </a:dk2>
        <a:lt2>
          <a:srgbClr val="C8A004"/>
        </a:lt2>
        <a:accent1>
          <a:srgbClr val="7D8414"/>
        </a:accent1>
        <a:accent2>
          <a:srgbClr val="000000"/>
        </a:accent2>
        <a:accent3>
          <a:srgbClr val="FFFFFF"/>
        </a:accent3>
        <a:accent4>
          <a:srgbClr val="353638"/>
        </a:accent4>
        <a:accent5>
          <a:srgbClr val="BFC2AA"/>
        </a:accent5>
        <a:accent6>
          <a:srgbClr val="000000"/>
        </a:accent6>
        <a:hlink>
          <a:srgbClr val="546288"/>
        </a:hlink>
        <a:folHlink>
          <a:srgbClr val="4041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1667</Words>
  <Application>Microsoft Office PowerPoint</Application>
  <PresentationFormat>On-screen Show (4:3)</PresentationFormat>
  <Paragraphs>263</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PowerPoint_blue</vt:lpstr>
      <vt:lpstr> </vt:lpstr>
      <vt:lpstr>Key Terms</vt:lpstr>
      <vt:lpstr>Summary of U.S. Federal Tax Rules</vt:lpstr>
      <vt:lpstr>General Considerations for Real Estate Investment by Foreign Persons</vt:lpstr>
      <vt:lpstr>PowerPoint Presentation</vt:lpstr>
      <vt:lpstr>PowerPoint Presentation</vt:lpstr>
      <vt:lpstr>PowerPoint Presentation</vt:lpstr>
      <vt:lpstr>NRA decides to sell the U.S. real estate, but it’s held by a corporation. What can NRA do?</vt:lpstr>
      <vt:lpstr>NRA currently holds the U.S. real estate through a domestic corporation, but wants U.S. estate tax protection, so NRA transfers domestic corporation to a foreign corporate blocker . . .</vt:lpstr>
      <vt:lpstr>PowerPoint Presentation</vt:lpstr>
      <vt:lpstr>PowerPoint Presentation</vt:lpstr>
      <vt:lpstr>PowerPoint Presentation</vt:lpstr>
      <vt:lpstr>PowerPoint Presentation</vt:lpstr>
      <vt:lpstr>PowerPoint Presentation</vt:lpstr>
      <vt:lpstr>Questions?  Contact:</vt:lpstr>
    </vt:vector>
  </TitlesOfParts>
  <Company>Baker &amp; McKenzie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miajmv</dc:creator>
  <cp:lastModifiedBy>Bruno, Michael</cp:lastModifiedBy>
  <cp:revision>116</cp:revision>
  <cp:lastPrinted>2015-02-13T20:38:22Z</cp:lastPrinted>
  <dcterms:created xsi:type="dcterms:W3CDTF">2009-06-15T15:05:00Z</dcterms:created>
  <dcterms:modified xsi:type="dcterms:W3CDTF">2017-01-16T21:03:17Z</dcterms:modified>
</cp:coreProperties>
</file>