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
  </p:notesMasterIdLst>
  <p:sldIdLst>
    <p:sldId id="256" r:id="rId2"/>
    <p:sldId id="258" r:id="rId3"/>
    <p:sldId id="262"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91" y="-174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874D50-FD02-4DD2-BD6B-0D76DDD6BC14}" type="datetimeFigureOut">
              <a:rPr lang="en-US" smtClean="0"/>
              <a:pPr/>
              <a:t>6/21/2010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133D01-C5CB-4296-8C47-06590CA9057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52D9D4A-5988-4B35-8D72-6C6F18069F6F}" type="datetime1">
              <a:rPr lang="en-US" smtClean="0"/>
              <a:pPr/>
              <a:t>6/21/2010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21D9EC-DEC8-4304-A364-2B353453B1F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05ABF9-0892-4D2B-BD03-F4407F18A7E5}" type="datetime1">
              <a:rPr lang="en-US" smtClean="0"/>
              <a:pPr/>
              <a:t>6/21/2010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21D9EC-DEC8-4304-A364-2B353453B1F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D0A827-E188-4163-AFBC-5C2A523F33CE}" type="datetime1">
              <a:rPr lang="en-US" smtClean="0"/>
              <a:pPr/>
              <a:t>6/21/2010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21D9EC-DEC8-4304-A364-2B353453B1F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CC034B-077F-4409-B350-9C779E817D46}" type="datetime1">
              <a:rPr lang="en-US" smtClean="0"/>
              <a:pPr/>
              <a:t>6/21/2010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21D9EC-DEC8-4304-A364-2B353453B1F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361E61-B776-4403-BFA7-8319FD64195E}" type="datetime1">
              <a:rPr lang="en-US" smtClean="0"/>
              <a:pPr/>
              <a:t>6/21/2010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21D9EC-DEC8-4304-A364-2B353453B1F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0253DF2-6310-44CF-94E3-252AA93FB917}" type="datetime1">
              <a:rPr lang="en-US" smtClean="0"/>
              <a:pPr/>
              <a:t>6/21/2010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21D9EC-DEC8-4304-A364-2B353453B1F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612F4AA-B27C-4D45-98A8-DAA5CAEC2B2F}" type="datetime1">
              <a:rPr lang="en-US" smtClean="0"/>
              <a:pPr/>
              <a:t>6/21/2010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21D9EC-DEC8-4304-A364-2B353453B1F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5F74C1-863C-4750-8754-51EED55FC3C1}" type="datetime1">
              <a:rPr lang="en-US" smtClean="0"/>
              <a:pPr/>
              <a:t>6/21/2010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21D9EC-DEC8-4304-A364-2B353453B1F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3FF628-E601-4117-B7C4-A6DA844BF434}" type="datetime1">
              <a:rPr lang="en-US" smtClean="0"/>
              <a:pPr/>
              <a:t>6/21/2010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21D9EC-DEC8-4304-A364-2B353453B1F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EEECCF-7C6D-490C-A380-B9ED80165C5E}" type="datetime1">
              <a:rPr lang="en-US" smtClean="0"/>
              <a:pPr/>
              <a:t>6/21/2010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21D9EC-DEC8-4304-A364-2B353453B1F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32B00A-734A-4662-9DF2-3131108C559F}" type="datetime1">
              <a:rPr lang="en-US" smtClean="0"/>
              <a:pPr/>
              <a:t>6/21/2010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21D9EC-DEC8-4304-A364-2B353453B1F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6CC353-99E5-4D17-B8C8-AFD6303B15A0}" type="datetime1">
              <a:rPr lang="en-US" smtClean="0"/>
              <a:pPr/>
              <a:t>6/21/2010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21D9EC-DEC8-4304-A364-2B353453B1F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Risk Management for the Life Insurance Trust Trustee</a:t>
            </a:r>
            <a:br>
              <a:rPr lang="en-US" b="1" dirty="0" smtClean="0"/>
            </a:br>
            <a:r>
              <a:rPr lang="en-US" sz="2800" b="1" dirty="0" smtClean="0"/>
              <a:t>A Summary of § 736.0902</a:t>
            </a:r>
            <a:r>
              <a:rPr lang="en-US" dirty="0"/>
              <a:t/>
            </a:r>
            <a:br>
              <a:rPr lang="en-US" dirty="0"/>
            </a:br>
            <a:endParaRPr lang="en-US" dirty="0"/>
          </a:p>
        </p:txBody>
      </p:sp>
      <p:sp>
        <p:nvSpPr>
          <p:cNvPr id="3" name="Subtitle 2"/>
          <p:cNvSpPr>
            <a:spLocks noGrp="1"/>
          </p:cNvSpPr>
          <p:nvPr>
            <p:ph type="subTitle" idx="1"/>
          </p:nvPr>
        </p:nvSpPr>
        <p:spPr>
          <a:xfrm>
            <a:off x="1371600" y="3657600"/>
            <a:ext cx="6400800" cy="1981200"/>
          </a:xfrm>
        </p:spPr>
        <p:txBody>
          <a:bodyPr>
            <a:normAutofit fontScale="62500" lnSpcReduction="20000"/>
          </a:bodyPr>
          <a:lstStyle/>
          <a:p>
            <a:r>
              <a:rPr lang="en-US" dirty="0" smtClean="0"/>
              <a:t>Patrick J. Lannon</a:t>
            </a:r>
          </a:p>
          <a:p>
            <a:r>
              <a:rPr lang="en-US" dirty="0" smtClean="0"/>
              <a:t>Goldman Felcoski &amp; Stone P.A.</a:t>
            </a:r>
          </a:p>
          <a:p>
            <a:r>
              <a:rPr lang="en-US" dirty="0" smtClean="0"/>
              <a:t>95 Merrick Way, Suite 440</a:t>
            </a:r>
          </a:p>
          <a:p>
            <a:r>
              <a:rPr lang="en-US" dirty="0" smtClean="0"/>
              <a:t>Coral Gables, Florida, 33134</a:t>
            </a:r>
          </a:p>
          <a:p>
            <a:r>
              <a:rPr lang="en-US" dirty="0" smtClean="0"/>
              <a:t>plannon@gfsestatelaw.com</a:t>
            </a:r>
          </a:p>
          <a:p>
            <a:r>
              <a:rPr lang="en-US" dirty="0" smtClean="0"/>
              <a:t>(305) 446-2800</a:t>
            </a:r>
            <a:endParaRPr lang="en-US"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838200"/>
            <a:ext cx="7391400" cy="4401205"/>
          </a:xfrm>
          <a:prstGeom prst="rect">
            <a:avLst/>
          </a:prstGeom>
          <a:noFill/>
        </p:spPr>
        <p:txBody>
          <a:bodyPr wrap="square" rtlCol="0">
            <a:spAutoFit/>
          </a:bodyPr>
          <a:lstStyle/>
          <a:p>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j-lt"/>
              </a:rPr>
              <a:t>Definitions relevant to § 736.0902</a:t>
            </a:r>
          </a:p>
          <a:p>
            <a:endParaRPr lang="en-US" dirty="0" smtClean="0"/>
          </a:p>
          <a:p>
            <a:r>
              <a:rPr lang="en-US" b="1" dirty="0" smtClean="0"/>
              <a:t>Qualified Person</a:t>
            </a:r>
            <a:r>
              <a:rPr lang="en-US" dirty="0" smtClean="0"/>
              <a:t>:  “a person who is insured or a proposed insured, or the spouse of that person, </a:t>
            </a:r>
            <a:r>
              <a:rPr lang="en-US" i="1" dirty="0" smtClean="0"/>
              <a:t>who has provided the trustee with the funds </a:t>
            </a:r>
            <a:r>
              <a:rPr lang="en-US" dirty="0" smtClean="0"/>
              <a:t>used to acquire or pay premiums with respect to a policy of insurance on the life of that person or the spouse of that person, or on the lives of that person and the spouse of that person.” (Emphasis added).</a:t>
            </a:r>
          </a:p>
          <a:p>
            <a:pPr marL="1828800"/>
            <a:endParaRPr lang="en-US" dirty="0" smtClean="0"/>
          </a:p>
          <a:p>
            <a:pPr marL="914400"/>
            <a:r>
              <a:rPr lang="en-US" sz="1600" dirty="0" smtClean="0"/>
              <a:t>- Query what it means to provide a trustee with funds.  How would a split dollar contract be treated, where some funds are provided by a third party?  How about indirect transfers, such as by making the ILIT a remainder beneficiary of a GRAT?  In any event, it appears that the vast majority of ILITs will have insurance on the life of a qualified person.</a:t>
            </a:r>
            <a:r>
              <a:rPr lang="en-US" dirty="0" smtClean="0"/>
              <a:t>  </a:t>
            </a:r>
          </a:p>
          <a:p>
            <a:endParaRPr lang="en-US" dirty="0" smtClean="0"/>
          </a:p>
          <a:p>
            <a:endParaRPr lang="en-US" dirty="0" smtClean="0"/>
          </a:p>
          <a:p>
            <a:endParaRPr lang="en-US" dirty="0" smtClean="0"/>
          </a:p>
        </p:txBody>
      </p:sp>
      <p:sp>
        <p:nvSpPr>
          <p:cNvPr id="3" name="Slide Number Placeholder 2"/>
          <p:cNvSpPr>
            <a:spLocks noGrp="1"/>
          </p:cNvSpPr>
          <p:nvPr>
            <p:ph type="sldNum" sz="quarter" idx="12"/>
          </p:nvPr>
        </p:nvSpPr>
        <p:spPr/>
        <p:txBody>
          <a:bodyPr/>
          <a:lstStyle/>
          <a:p>
            <a:fld id="{BF21D9EC-DEC8-4304-A364-2B353453B1F6}" type="slidenum">
              <a:rPr lang="en-US" smtClean="0"/>
              <a:pPr/>
              <a:t>2</a:t>
            </a:fld>
            <a:endParaRPr lang="en-US"/>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838200"/>
            <a:ext cx="7391400" cy="6047809"/>
          </a:xfrm>
          <a:prstGeom prst="rect">
            <a:avLst/>
          </a:prstGeom>
          <a:noFill/>
        </p:spPr>
        <p:txBody>
          <a:bodyPr wrap="square" rtlCol="0">
            <a:spAutoFit/>
          </a:bodyPr>
          <a:lstStyle/>
          <a:p>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j-lt"/>
              </a:rPr>
              <a:t>Duties Relating to Insurable Interest</a:t>
            </a:r>
          </a:p>
          <a:p>
            <a:endParaRPr lang="en-US" dirty="0" smtClean="0"/>
          </a:p>
          <a:p>
            <a:r>
              <a:rPr lang="en-US" dirty="0" smtClean="0"/>
              <a:t>If:</a:t>
            </a:r>
          </a:p>
          <a:p>
            <a:endParaRPr lang="en-US" dirty="0" smtClean="0"/>
          </a:p>
          <a:p>
            <a:pPr>
              <a:spcAft>
                <a:spcPts val="600"/>
              </a:spcAft>
              <a:buFont typeface="Arial" pitchFamily="34" charset="0"/>
              <a:buChar char="•"/>
            </a:pPr>
            <a:r>
              <a:rPr lang="en-US" dirty="0" smtClean="0"/>
              <a:t>  Trust owned insurance is on the life of a “qualified person”; </a:t>
            </a:r>
          </a:p>
          <a:p>
            <a:pPr>
              <a:spcAft>
                <a:spcPts val="600"/>
              </a:spcAft>
              <a:buFont typeface="Arial" pitchFamily="34" charset="0"/>
              <a:buChar char="•"/>
            </a:pPr>
            <a:r>
              <a:rPr lang="en-US" dirty="0" smtClean="0"/>
              <a:t>  The trust agreement does not opt out of the application of the statute;  </a:t>
            </a:r>
          </a:p>
          <a:p>
            <a:pPr marL="231775" indent="-231775">
              <a:spcAft>
                <a:spcPts val="600"/>
              </a:spcAft>
              <a:buFont typeface="Arial" pitchFamily="34" charset="0"/>
              <a:buChar char="•"/>
            </a:pPr>
            <a:r>
              <a:rPr lang="en-US" dirty="0" smtClean="0"/>
              <a:t>The insurance was not purchased from an affiliate of the trustee and neither the trustee nor an affiliate of the trustee received any commission unless duties have been delegated to another person under § 518.112; </a:t>
            </a:r>
          </a:p>
          <a:p>
            <a:pPr marL="231775" indent="-231775">
              <a:spcAft>
                <a:spcPts val="600"/>
              </a:spcAft>
              <a:buFont typeface="Arial" pitchFamily="34" charset="0"/>
              <a:buChar char="•"/>
            </a:pPr>
            <a:r>
              <a:rPr lang="en-US" dirty="0" smtClean="0"/>
              <a:t>The trustee did not have knowledge that the beneficiaries lacked an insurable interest when the policy was issued; and</a:t>
            </a:r>
          </a:p>
          <a:p>
            <a:pPr>
              <a:spcAft>
                <a:spcPts val="600"/>
              </a:spcAft>
              <a:buFont typeface="Arial" pitchFamily="34" charset="0"/>
              <a:buChar char="•"/>
            </a:pPr>
            <a:r>
              <a:rPr lang="en-US" dirty="0" smtClean="0"/>
              <a:t>  The trustee did not have knowledge of a STOLI type arrangement.</a:t>
            </a:r>
          </a:p>
          <a:p>
            <a:pPr>
              <a:spcAft>
                <a:spcPts val="600"/>
              </a:spcAft>
              <a:buFont typeface="Arial" pitchFamily="34" charset="0"/>
              <a:buChar char="•"/>
            </a:pPr>
            <a:endParaRPr lang="en-US" dirty="0" smtClean="0"/>
          </a:p>
          <a:p>
            <a:pPr>
              <a:spcAft>
                <a:spcPts val="600"/>
              </a:spcAft>
            </a:pPr>
            <a:r>
              <a:rPr lang="en-US" dirty="0" smtClean="0"/>
              <a:t>Then:</a:t>
            </a:r>
          </a:p>
          <a:p>
            <a:pPr>
              <a:spcAft>
                <a:spcPts val="600"/>
              </a:spcAft>
            </a:pPr>
            <a:endParaRPr lang="en-US" dirty="0" smtClean="0"/>
          </a:p>
          <a:p>
            <a:pPr>
              <a:spcAft>
                <a:spcPts val="600"/>
              </a:spcAft>
            </a:pPr>
            <a:r>
              <a:rPr lang="en-US" dirty="0" smtClean="0"/>
              <a:t>The trustee has no duty to determine whether there is or was a sufficient insurable interest in the policy.</a:t>
            </a:r>
          </a:p>
          <a:p>
            <a:pPr>
              <a:buFont typeface="Arial" pitchFamily="34" charset="0"/>
              <a:buChar char="•"/>
            </a:pPr>
            <a:endParaRPr lang="en-US" dirty="0" smtClean="0"/>
          </a:p>
          <a:p>
            <a:endParaRPr lang="en-US" dirty="0" smtClean="0"/>
          </a:p>
        </p:txBody>
      </p:sp>
      <p:sp>
        <p:nvSpPr>
          <p:cNvPr id="3" name="Slide Number Placeholder 2"/>
          <p:cNvSpPr>
            <a:spLocks noGrp="1"/>
          </p:cNvSpPr>
          <p:nvPr>
            <p:ph type="sldNum" sz="quarter" idx="12"/>
          </p:nvPr>
        </p:nvSpPr>
        <p:spPr/>
        <p:txBody>
          <a:bodyPr/>
          <a:lstStyle/>
          <a:p>
            <a:fld id="{BF21D9EC-DEC8-4304-A364-2B353453B1F6}" type="slidenum">
              <a:rPr lang="en-US" smtClean="0"/>
              <a:pPr/>
              <a:t>3</a:t>
            </a:fld>
            <a:endParaRPr lang="en-US"/>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838200"/>
            <a:ext cx="7391400" cy="5262979"/>
          </a:xfrm>
          <a:prstGeom prst="rect">
            <a:avLst/>
          </a:prstGeom>
          <a:noFill/>
        </p:spPr>
        <p:txBody>
          <a:bodyPr wrap="square" rtlCol="0">
            <a:spAutoFit/>
          </a:bodyPr>
          <a:lstStyle/>
          <a:p>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j-lt"/>
              </a:rPr>
              <a:t>Duties Relating to Prudent Investor Rule</a:t>
            </a:r>
          </a:p>
          <a:p>
            <a:endParaRPr lang="en-US" dirty="0" smtClean="0"/>
          </a:p>
          <a:p>
            <a:r>
              <a:rPr lang="en-US" dirty="0" smtClean="0"/>
              <a:t>If:</a:t>
            </a:r>
          </a:p>
          <a:p>
            <a:endParaRPr lang="en-US" dirty="0" smtClean="0"/>
          </a:p>
          <a:p>
            <a:pPr>
              <a:spcAft>
                <a:spcPts val="600"/>
              </a:spcAft>
              <a:buFont typeface="Arial" pitchFamily="34" charset="0"/>
              <a:buChar char="•"/>
            </a:pPr>
            <a:r>
              <a:rPr lang="en-US" dirty="0" smtClean="0"/>
              <a:t>  Trust owned insurance is on the life of a “qualified person”; </a:t>
            </a:r>
          </a:p>
          <a:p>
            <a:pPr>
              <a:spcAft>
                <a:spcPts val="600"/>
              </a:spcAft>
              <a:buFont typeface="Arial" pitchFamily="34" charset="0"/>
              <a:buChar char="•"/>
            </a:pPr>
            <a:r>
              <a:rPr lang="en-US" dirty="0" smtClean="0"/>
              <a:t>  The trust agreement does not opt out of the application of the statute;  </a:t>
            </a:r>
          </a:p>
          <a:p>
            <a:pPr marL="231775" indent="-231775">
              <a:spcAft>
                <a:spcPts val="600"/>
              </a:spcAft>
              <a:buFont typeface="Arial" pitchFamily="34" charset="0"/>
              <a:buChar char="•"/>
            </a:pPr>
            <a:r>
              <a:rPr lang="en-US" dirty="0" smtClean="0"/>
              <a:t>The insurance was not purchased from an affiliate of the trustee and neither the trustee nor an affiliate of the trustee received any commission unless duties have been delegated to another person under § 518.112;  and</a:t>
            </a:r>
          </a:p>
          <a:p>
            <a:pPr>
              <a:spcAft>
                <a:spcPts val="600"/>
              </a:spcAft>
              <a:buFont typeface="Arial" pitchFamily="34" charset="0"/>
              <a:buChar char="•"/>
            </a:pPr>
            <a:r>
              <a:rPr lang="en-US" dirty="0" smtClean="0"/>
              <a:t>Either:</a:t>
            </a:r>
          </a:p>
          <a:p>
            <a:pPr lvl="1">
              <a:spcAft>
                <a:spcPts val="600"/>
              </a:spcAft>
              <a:buFont typeface="Arial" pitchFamily="34" charset="0"/>
              <a:buChar char="•"/>
            </a:pPr>
            <a:r>
              <a:rPr lang="en-US" dirty="0" smtClean="0"/>
              <a:t>  The trust Agreement opts in to the application of the statute; or</a:t>
            </a:r>
          </a:p>
          <a:p>
            <a:pPr marL="625475" lvl="1" indent="-168275">
              <a:spcAft>
                <a:spcPts val="600"/>
              </a:spcAft>
              <a:buFont typeface="Arial" pitchFamily="34" charset="0"/>
              <a:buChar char="•"/>
            </a:pPr>
            <a:r>
              <a:rPr lang="en-US" dirty="0" smtClean="0"/>
              <a:t>The trustee gives notice to qualified beneficiaries </a:t>
            </a:r>
            <a:r>
              <a:rPr lang="en-US" b="1" dirty="0" smtClean="0"/>
              <a:t>and</a:t>
            </a:r>
            <a:r>
              <a:rPr lang="en-US" dirty="0" smtClean="0"/>
              <a:t> there is no objection within 30 days of receipt or the objection is withdrawn</a:t>
            </a:r>
          </a:p>
          <a:p>
            <a:pPr>
              <a:buFont typeface="Arial" pitchFamily="34" charset="0"/>
              <a:buChar char="•"/>
            </a:pPr>
            <a:endParaRPr lang="en-US" dirty="0" smtClean="0"/>
          </a:p>
          <a:p>
            <a:pPr>
              <a:buFont typeface="Arial" pitchFamily="34" charset="0"/>
              <a:buChar char="•"/>
            </a:pPr>
            <a:endParaRPr lang="en-US" dirty="0" smtClean="0"/>
          </a:p>
          <a:p>
            <a:endParaRPr lang="en-US" dirty="0" smtClean="0"/>
          </a:p>
        </p:txBody>
      </p:sp>
      <p:sp>
        <p:nvSpPr>
          <p:cNvPr id="3" name="Slide Number Placeholder 2"/>
          <p:cNvSpPr>
            <a:spLocks noGrp="1"/>
          </p:cNvSpPr>
          <p:nvPr>
            <p:ph type="sldNum" sz="quarter" idx="12"/>
          </p:nvPr>
        </p:nvSpPr>
        <p:spPr/>
        <p:txBody>
          <a:bodyPr/>
          <a:lstStyle/>
          <a:p>
            <a:fld id="{BF21D9EC-DEC8-4304-A364-2B353453B1F6}" type="slidenum">
              <a:rPr lang="en-US" smtClean="0"/>
              <a:pPr/>
              <a:t>4</a:t>
            </a:fld>
            <a:endParaRPr lang="en-US"/>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838200"/>
            <a:ext cx="7391400" cy="5139869"/>
          </a:xfrm>
          <a:prstGeom prst="rect">
            <a:avLst/>
          </a:prstGeom>
          <a:noFill/>
        </p:spPr>
        <p:txBody>
          <a:bodyPr wrap="square" rtlCol="0">
            <a:spAutoFit/>
          </a:bodyPr>
          <a:lstStyle/>
          <a:p>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j-lt"/>
              </a:rPr>
              <a:t>Duties Relating to Prudent Investor Rule (continued)</a:t>
            </a:r>
          </a:p>
          <a:p>
            <a:endParaRPr lang="en-US" dirty="0" smtClean="0"/>
          </a:p>
          <a:p>
            <a:r>
              <a:rPr lang="en-US" dirty="0" smtClean="0"/>
              <a:t>Then, the trustee has no duty to:</a:t>
            </a:r>
          </a:p>
          <a:p>
            <a:endParaRPr lang="en-US" dirty="0" smtClean="0"/>
          </a:p>
          <a:p>
            <a:pPr>
              <a:spcAft>
                <a:spcPts val="600"/>
              </a:spcAft>
              <a:buFont typeface="Arial" pitchFamily="34" charset="0"/>
              <a:buChar char="•"/>
            </a:pPr>
            <a:r>
              <a:rPr lang="en-US" dirty="0" smtClean="0"/>
              <a:t>  Determine whether the life insurance is or remains a proper investment</a:t>
            </a:r>
          </a:p>
          <a:p>
            <a:pPr>
              <a:spcAft>
                <a:spcPts val="600"/>
              </a:spcAft>
              <a:buFont typeface="Arial" pitchFamily="34" charset="0"/>
              <a:buChar char="•"/>
            </a:pPr>
            <a:r>
              <a:rPr lang="en-US" dirty="0" smtClean="0"/>
              <a:t>  Investigate the financial strength of the life insurance company</a:t>
            </a:r>
          </a:p>
          <a:p>
            <a:pPr>
              <a:spcAft>
                <a:spcPts val="600"/>
              </a:spcAft>
              <a:buFont typeface="Arial" pitchFamily="34" charset="0"/>
              <a:buChar char="•"/>
            </a:pPr>
            <a:r>
              <a:rPr lang="en-US" dirty="0" smtClean="0"/>
              <a:t>  Determine whether to exercise any policy option available</a:t>
            </a:r>
          </a:p>
          <a:p>
            <a:pPr>
              <a:spcAft>
                <a:spcPts val="600"/>
              </a:spcAft>
              <a:buFont typeface="Arial" pitchFamily="34" charset="0"/>
              <a:buChar char="•"/>
            </a:pPr>
            <a:r>
              <a:rPr lang="en-US" dirty="0" smtClean="0"/>
              <a:t>  Diversify with respect to the life insurance</a:t>
            </a:r>
          </a:p>
          <a:p>
            <a:pPr>
              <a:spcAft>
                <a:spcPts val="600"/>
              </a:spcAft>
              <a:buFont typeface="Arial" pitchFamily="34" charset="0"/>
              <a:buChar char="•"/>
            </a:pPr>
            <a:r>
              <a:rPr lang="en-US" dirty="0" smtClean="0"/>
              <a:t>  Inquire about or investigate the health or financial condition of the insured</a:t>
            </a:r>
          </a:p>
          <a:p>
            <a:pPr>
              <a:spcAft>
                <a:spcPts val="600"/>
              </a:spcAft>
            </a:pPr>
            <a:r>
              <a:rPr lang="en-US" dirty="0" smtClean="0"/>
              <a:t>And:</a:t>
            </a:r>
          </a:p>
          <a:p>
            <a:pPr marL="173038" indent="-173038">
              <a:spcAft>
                <a:spcPts val="600"/>
              </a:spcAft>
              <a:buFont typeface="Arial" pitchFamily="34" charset="0"/>
              <a:buChar char="•"/>
            </a:pPr>
            <a:r>
              <a:rPr lang="en-US" dirty="0" smtClean="0"/>
              <a:t>The trustee is not liable to the beneficiaries or any other person for any loss sustained with respect to the life insurance</a:t>
            </a:r>
          </a:p>
          <a:p>
            <a:pPr>
              <a:spcAft>
                <a:spcPts val="600"/>
              </a:spcAft>
            </a:pPr>
            <a:r>
              <a:rPr lang="en-US" dirty="0" smtClean="0"/>
              <a:t>And:</a:t>
            </a:r>
          </a:p>
          <a:p>
            <a:pPr marL="288925" indent="-288925">
              <a:spcAft>
                <a:spcPts val="600"/>
              </a:spcAft>
              <a:buFont typeface="Arial" pitchFamily="34" charset="0"/>
              <a:buChar char="•"/>
            </a:pPr>
            <a:r>
              <a:rPr lang="en-US" dirty="0" smtClean="0"/>
              <a:t>A trustee who performs fiduciary or advisory services relating to the insurance will not be compensated for performing the </a:t>
            </a:r>
            <a:r>
              <a:rPr lang="en-US" dirty="0" smtClean="0"/>
              <a:t>services listed above or the determination of </a:t>
            </a:r>
            <a:r>
              <a:rPr lang="en-US" smtClean="0"/>
              <a:t>insurable interest</a:t>
            </a:r>
            <a:endParaRPr lang="en-US" dirty="0" smtClean="0"/>
          </a:p>
        </p:txBody>
      </p:sp>
      <p:sp>
        <p:nvSpPr>
          <p:cNvPr id="3" name="Slide Number Placeholder 2"/>
          <p:cNvSpPr>
            <a:spLocks noGrp="1"/>
          </p:cNvSpPr>
          <p:nvPr>
            <p:ph type="sldNum" sz="quarter" idx="12"/>
          </p:nvPr>
        </p:nvSpPr>
        <p:spPr/>
        <p:txBody>
          <a:bodyPr/>
          <a:lstStyle/>
          <a:p>
            <a:fld id="{BF21D9EC-DEC8-4304-A364-2B353453B1F6}" type="slidenum">
              <a:rPr lang="en-US" smtClean="0"/>
              <a:pPr/>
              <a:t>5</a:t>
            </a:fld>
            <a:endParaRPr lang="en-US"/>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549</TotalTime>
  <Words>552</Words>
  <Application>Microsoft Office PowerPoint</Application>
  <PresentationFormat>On-screen Show (4:3)</PresentationFormat>
  <Paragraphs>54</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Risk Management for the Life Insurance Trust Trustee A Summary of § 736.0902 </vt:lpstr>
      <vt:lpstr>Slide 2</vt:lpstr>
      <vt:lpstr>Slide 3</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Revocable Trusts – A Primer on the Do’s and Don’ts</dc:title>
  <dc:creator>patrick</dc:creator>
  <cp:lastModifiedBy>patrick</cp:lastModifiedBy>
  <cp:revision>23</cp:revision>
  <dcterms:created xsi:type="dcterms:W3CDTF">2010-06-07T14:24:29Z</dcterms:created>
  <dcterms:modified xsi:type="dcterms:W3CDTF">2010-06-21T14:48:01Z</dcterms:modified>
</cp:coreProperties>
</file>