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45"/>
  </p:notesMasterIdLst>
  <p:handoutMasterIdLst>
    <p:handoutMasterId r:id="rId46"/>
  </p:handoutMasterIdLst>
  <p:sldIdLst>
    <p:sldId id="256" r:id="rId2"/>
    <p:sldId id="257" r:id="rId3"/>
    <p:sldId id="258" r:id="rId4"/>
    <p:sldId id="259" r:id="rId5"/>
    <p:sldId id="260" r:id="rId6"/>
    <p:sldId id="262" r:id="rId7"/>
    <p:sldId id="268" r:id="rId8"/>
    <p:sldId id="266" r:id="rId9"/>
    <p:sldId id="267" r:id="rId10"/>
    <p:sldId id="264" r:id="rId11"/>
    <p:sldId id="270" r:id="rId12"/>
    <p:sldId id="277" r:id="rId13"/>
    <p:sldId id="279" r:id="rId14"/>
    <p:sldId id="281" r:id="rId15"/>
    <p:sldId id="283" r:id="rId16"/>
    <p:sldId id="285" r:id="rId17"/>
    <p:sldId id="287" r:id="rId18"/>
    <p:sldId id="289" r:id="rId19"/>
    <p:sldId id="291" r:id="rId20"/>
    <p:sldId id="293" r:id="rId21"/>
    <p:sldId id="295" r:id="rId22"/>
    <p:sldId id="297" r:id="rId23"/>
    <p:sldId id="299" r:id="rId24"/>
    <p:sldId id="301" r:id="rId25"/>
    <p:sldId id="304" r:id="rId26"/>
    <p:sldId id="306" r:id="rId27"/>
    <p:sldId id="308" r:id="rId28"/>
    <p:sldId id="310" r:id="rId29"/>
    <p:sldId id="312" r:id="rId30"/>
    <p:sldId id="314" r:id="rId31"/>
    <p:sldId id="316" r:id="rId32"/>
    <p:sldId id="320" r:id="rId33"/>
    <p:sldId id="322" r:id="rId34"/>
    <p:sldId id="324" r:id="rId35"/>
    <p:sldId id="318" r:id="rId36"/>
    <p:sldId id="326" r:id="rId37"/>
    <p:sldId id="330" r:id="rId38"/>
    <p:sldId id="343" r:id="rId39"/>
    <p:sldId id="332" r:id="rId40"/>
    <p:sldId id="334" r:id="rId41"/>
    <p:sldId id="337" r:id="rId42"/>
    <p:sldId id="339" r:id="rId43"/>
    <p:sldId id="341"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875D867-1B05-46A2-A004-5A29FDC5717A}">
          <p14:sldIdLst>
            <p14:sldId id="256"/>
            <p14:sldId id="257"/>
            <p14:sldId id="258"/>
            <p14:sldId id="259"/>
            <p14:sldId id="260"/>
            <p14:sldId id="262"/>
            <p14:sldId id="268"/>
            <p14:sldId id="266"/>
            <p14:sldId id="267"/>
            <p14:sldId id="264"/>
            <p14:sldId id="270"/>
            <p14:sldId id="277"/>
            <p14:sldId id="279"/>
            <p14:sldId id="281"/>
            <p14:sldId id="283"/>
            <p14:sldId id="285"/>
            <p14:sldId id="287"/>
            <p14:sldId id="289"/>
            <p14:sldId id="291"/>
            <p14:sldId id="293"/>
            <p14:sldId id="295"/>
            <p14:sldId id="297"/>
            <p14:sldId id="299"/>
            <p14:sldId id="301"/>
            <p14:sldId id="304"/>
            <p14:sldId id="306"/>
            <p14:sldId id="308"/>
            <p14:sldId id="310"/>
            <p14:sldId id="312"/>
            <p14:sldId id="314"/>
            <p14:sldId id="316"/>
            <p14:sldId id="320"/>
            <p14:sldId id="322"/>
            <p14:sldId id="324"/>
            <p14:sldId id="318"/>
            <p14:sldId id="326"/>
            <p14:sldId id="330"/>
            <p14:sldId id="343"/>
            <p14:sldId id="332"/>
            <p14:sldId id="334"/>
            <p14:sldId id="337"/>
            <p14:sldId id="339"/>
            <p14:sldId id="34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64" autoAdjust="0"/>
    <p:restoredTop sz="94669" autoAdjust="0"/>
  </p:normalViewPr>
  <p:slideViewPr>
    <p:cSldViewPr>
      <p:cViewPr>
        <p:scale>
          <a:sx n="68" d="100"/>
          <a:sy n="68" d="100"/>
        </p:scale>
        <p:origin x="-1232" y="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46" d="100"/>
          <a:sy n="46" d="100"/>
        </p:scale>
        <p:origin x="-285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dirty="0" smtClean="0"/>
              <a:t>Examples</a:t>
            </a:r>
            <a:r>
              <a:rPr lang="en-US" sz="2400" baseline="0" dirty="0" smtClean="0"/>
              <a:t> of How to Apply Medicare Surtax</a:t>
            </a:r>
            <a:endParaRPr lang="en-US" sz="2400" dirty="0"/>
          </a:p>
        </c:rich>
      </c:tx>
      <c:layout>
        <c:manualLayout>
          <c:xMode val="edge"/>
          <c:yMode val="edge"/>
          <c:x val="0.1715249343832021"/>
          <c:y val="0"/>
        </c:manualLayout>
      </c:layout>
      <c:overlay val="0"/>
    </c:title>
    <c:autoTitleDeleted val="0"/>
    <c:plotArea>
      <c:layout/>
      <c:barChart>
        <c:barDir val="col"/>
        <c:grouping val="stacked"/>
        <c:varyColors val="0"/>
        <c:ser>
          <c:idx val="0"/>
          <c:order val="0"/>
          <c:tx>
            <c:strRef>
              <c:f>Sheet1!$B$1</c:f>
              <c:strCache>
                <c:ptCount val="1"/>
                <c:pt idx="0">
                  <c:v>Other Income</c:v>
                </c:pt>
              </c:strCache>
            </c:strRef>
          </c:tx>
          <c:invertIfNegative val="0"/>
          <c:cat>
            <c:strRef>
              <c:f>Sheet1!$A$2:$A$5</c:f>
              <c:strCache>
                <c:ptCount val="4"/>
                <c:pt idx="0">
                  <c:v>Regis &amp; Kathy</c:v>
                </c:pt>
                <c:pt idx="1">
                  <c:v>Howard &amp; Robyn</c:v>
                </c:pt>
                <c:pt idx="2">
                  <c:v>Donald &amp; Marla</c:v>
                </c:pt>
                <c:pt idx="3">
                  <c:v>Dwayne &amp; Gaby</c:v>
                </c:pt>
              </c:strCache>
            </c:strRef>
          </c:cat>
          <c:val>
            <c:numRef>
              <c:f>Sheet1!$B$2:$B$5</c:f>
              <c:numCache>
                <c:formatCode>"$"#,##0_);[Red]\("$"#,##0\)</c:formatCode>
                <c:ptCount val="4"/>
                <c:pt idx="0">
                  <c:v>200000</c:v>
                </c:pt>
                <c:pt idx="1">
                  <c:v>275000</c:v>
                </c:pt>
                <c:pt idx="2">
                  <c:v>165000</c:v>
                </c:pt>
                <c:pt idx="3">
                  <c:v>295000</c:v>
                </c:pt>
              </c:numCache>
            </c:numRef>
          </c:val>
        </c:ser>
        <c:ser>
          <c:idx val="1"/>
          <c:order val="1"/>
          <c:tx>
            <c:strRef>
              <c:f>Sheet1!$C$1</c:f>
              <c:strCache>
                <c:ptCount val="1"/>
                <c:pt idx="0">
                  <c:v>Net Investment Income</c:v>
                </c:pt>
              </c:strCache>
            </c:strRef>
          </c:tx>
          <c:invertIfNegative val="0"/>
          <c:cat>
            <c:strRef>
              <c:f>Sheet1!$A$2:$A$5</c:f>
              <c:strCache>
                <c:ptCount val="4"/>
                <c:pt idx="0">
                  <c:v>Regis &amp; Kathy</c:v>
                </c:pt>
                <c:pt idx="1">
                  <c:v>Howard &amp; Robyn</c:v>
                </c:pt>
                <c:pt idx="2">
                  <c:v>Donald &amp; Marla</c:v>
                </c:pt>
                <c:pt idx="3">
                  <c:v>Dwayne &amp; Gaby</c:v>
                </c:pt>
              </c:strCache>
            </c:strRef>
          </c:cat>
          <c:val>
            <c:numRef>
              <c:f>Sheet1!$C$2:$C$5</c:f>
              <c:numCache>
                <c:formatCode>"$"#,##0_);[Red]\("$"#,##0\)</c:formatCode>
                <c:ptCount val="4"/>
                <c:pt idx="0">
                  <c:v>80000</c:v>
                </c:pt>
                <c:pt idx="1">
                  <c:v>80000</c:v>
                </c:pt>
                <c:pt idx="2">
                  <c:v>80000</c:v>
                </c:pt>
                <c:pt idx="3">
                  <c:v>0</c:v>
                </c:pt>
              </c:numCache>
            </c:numRef>
          </c:val>
        </c:ser>
        <c:dLbls>
          <c:showLegendKey val="0"/>
          <c:showVal val="0"/>
          <c:showCatName val="0"/>
          <c:showSerName val="0"/>
          <c:showPercent val="0"/>
          <c:showBubbleSize val="0"/>
        </c:dLbls>
        <c:gapWidth val="95"/>
        <c:overlap val="100"/>
        <c:axId val="42668416"/>
        <c:axId val="42669952"/>
      </c:barChart>
      <c:catAx>
        <c:axId val="42668416"/>
        <c:scaling>
          <c:orientation val="minMax"/>
        </c:scaling>
        <c:delete val="0"/>
        <c:axPos val="b"/>
        <c:majorTickMark val="none"/>
        <c:minorTickMark val="none"/>
        <c:tickLblPos val="nextTo"/>
        <c:crossAx val="42669952"/>
        <c:crosses val="autoZero"/>
        <c:auto val="1"/>
        <c:lblAlgn val="ctr"/>
        <c:lblOffset val="100"/>
        <c:noMultiLvlLbl val="0"/>
      </c:catAx>
      <c:valAx>
        <c:axId val="42669952"/>
        <c:scaling>
          <c:orientation val="minMax"/>
        </c:scaling>
        <c:delete val="0"/>
        <c:axPos val="l"/>
        <c:majorGridlines>
          <c:spPr>
            <a:ln>
              <a:solidFill>
                <a:schemeClr val="accent1"/>
              </a:solidFill>
            </a:ln>
          </c:spPr>
        </c:majorGridlines>
        <c:title>
          <c:tx>
            <c:rich>
              <a:bodyPr/>
              <a:lstStyle/>
              <a:p>
                <a:pPr>
                  <a:defRPr/>
                </a:pPr>
                <a:r>
                  <a:rPr lang="en-US" dirty="0" smtClean="0"/>
                  <a:t>Tax</a:t>
                </a:r>
                <a:r>
                  <a:rPr lang="en-US" baseline="0" dirty="0" smtClean="0"/>
                  <a:t> Threshold</a:t>
                </a:r>
                <a:endParaRPr lang="en-US" dirty="0"/>
              </a:p>
            </c:rich>
          </c:tx>
          <c:layout>
            <c:manualLayout>
              <c:xMode val="edge"/>
              <c:yMode val="edge"/>
              <c:x val="0.09"/>
              <c:y val="0.30020393284172814"/>
            </c:manualLayout>
          </c:layout>
          <c:overlay val="0"/>
        </c:title>
        <c:numFmt formatCode="&quot;$&quot;#,##0_);[Red]\(&quot;$&quot;#,##0\)" sourceLinked="1"/>
        <c:majorTickMark val="none"/>
        <c:minorTickMark val="none"/>
        <c:tickLblPos val="nextTo"/>
        <c:crossAx val="42668416"/>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85EF50-954E-4DFB-BF5B-84D56799063B}" type="datetimeFigureOut">
              <a:rPr lang="en-US" smtClean="0"/>
              <a:t>2/4/2014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4FD22B-C131-4663-9AF5-A3871C441197}" type="slidenum">
              <a:rPr lang="en-US" smtClean="0"/>
              <a:t>‹#›</a:t>
            </a:fld>
            <a:endParaRPr lang="en-US"/>
          </a:p>
        </p:txBody>
      </p:sp>
    </p:spTree>
    <p:extLst>
      <p:ext uri="{BB962C8B-B14F-4D97-AF65-F5344CB8AC3E}">
        <p14:creationId xmlns:p14="http://schemas.microsoft.com/office/powerpoint/2010/main" val="2921200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EBFE4F-5AAC-478B-A5E3-F33EDD4887BE}" type="datetimeFigureOut">
              <a:rPr lang="en-US" smtClean="0"/>
              <a:t>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A6C835-D75E-4F77-8C9A-5038BA082940}" type="slidenum">
              <a:rPr lang="en-US" smtClean="0"/>
              <a:t>‹#›</a:t>
            </a:fld>
            <a:endParaRPr lang="en-US"/>
          </a:p>
        </p:txBody>
      </p:sp>
    </p:spTree>
    <p:extLst>
      <p:ext uri="{BB962C8B-B14F-4D97-AF65-F5344CB8AC3E}">
        <p14:creationId xmlns:p14="http://schemas.microsoft.com/office/powerpoint/2010/main" val="640040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5</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18</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19</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22</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23</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24</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25</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26</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27</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28</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29</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6</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30</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31</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32</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34</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35</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36</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37</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38</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39</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40</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7</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41</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42</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43</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8</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13</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14</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15</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16</a:t>
            </a:fld>
            <a:endParaRPr lang="en-US"/>
          </a:p>
        </p:txBody>
      </p:sp>
    </p:spTree>
    <p:extLst>
      <p:ext uri="{BB962C8B-B14F-4D97-AF65-F5344CB8AC3E}">
        <p14:creationId xmlns:p14="http://schemas.microsoft.com/office/powerpoint/2010/main" val="4222316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A6C835-D75E-4F77-8C9A-5038BA082940}" type="slidenum">
              <a:rPr lang="en-US" smtClean="0"/>
              <a:t>17</a:t>
            </a:fld>
            <a:endParaRPr lang="en-US"/>
          </a:p>
        </p:txBody>
      </p:sp>
    </p:spTree>
    <p:extLst>
      <p:ext uri="{BB962C8B-B14F-4D97-AF65-F5344CB8AC3E}">
        <p14:creationId xmlns:p14="http://schemas.microsoft.com/office/powerpoint/2010/main" val="4222316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97E800-7F8D-44F7-AE84-1753B0BDBE2A}" type="datetime1">
              <a:rPr lang="en-US" smtClean="0"/>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06F98-7F78-4402-936D-B9C8A82B47A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958B49-D6DD-47AF-8EDF-DF76851B03C7}" type="datetime1">
              <a:rPr lang="en-US" smtClean="0"/>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06F98-7F78-4402-936D-B9C8A82B47A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6BA4E5-09B7-404B-BA16-5B9FAA4DF823}" type="datetime1">
              <a:rPr lang="en-US" smtClean="0"/>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06F98-7F78-4402-936D-B9C8A82B47A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E456A-3AE4-484F-81DB-5AEDC6BC554B}" type="datetime1">
              <a:rPr lang="en-US" smtClean="0"/>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06F98-7F78-4402-936D-B9C8A82B47A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61471B-096B-4D08-8A23-76FADCCB2CE7}" type="datetime1">
              <a:rPr lang="en-US" smtClean="0"/>
              <a:t>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006F98-7F78-4402-936D-B9C8A82B47A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4F8BEF-BA9E-4245-9F0F-6405D88B0303}" type="datetime1">
              <a:rPr lang="en-US" smtClean="0"/>
              <a:t>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006F98-7F78-4402-936D-B9C8A82B47A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D4FDB6-A362-43C0-BE3A-8F8D798FE70D}" type="datetime1">
              <a:rPr lang="en-US" smtClean="0"/>
              <a:t>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006F98-7F78-4402-936D-B9C8A82B47A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CC377-C4EE-4237-ADA4-9A68813061A8}" type="datetime1">
              <a:rPr lang="en-US" smtClean="0"/>
              <a:t>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006F98-7F78-4402-936D-B9C8A82B47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336A7-6D74-4F8D-9C7C-3B5D910A683A}" type="datetime1">
              <a:rPr lang="en-US" smtClean="0"/>
              <a:t>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006F98-7F78-4402-936D-B9C8A82B47A4}"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8CD2D9D-FE82-420F-9866-518169EC7C9E}" type="datetime1">
              <a:rPr lang="en-US" smtClean="0"/>
              <a:t>2/4/2014</a:t>
            </a:fld>
            <a:endParaRPr lang="en-US"/>
          </a:p>
        </p:txBody>
      </p:sp>
      <p:sp>
        <p:nvSpPr>
          <p:cNvPr id="9" name="Slide Number Placeholder 8"/>
          <p:cNvSpPr>
            <a:spLocks noGrp="1"/>
          </p:cNvSpPr>
          <p:nvPr>
            <p:ph type="sldNum" sz="quarter" idx="11"/>
          </p:nvPr>
        </p:nvSpPr>
        <p:spPr/>
        <p:txBody>
          <a:bodyPr/>
          <a:lstStyle/>
          <a:p>
            <a:fld id="{D0006F98-7F78-4402-936D-B9C8A82B47A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0006F98-7F78-4402-936D-B9C8A82B47A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DB84566-E477-4CA1-A188-56786631AAFB}" type="datetime1">
              <a:rPr lang="en-US" smtClean="0"/>
              <a:t>2/4/2014</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685800"/>
          </a:xfrm>
        </p:spPr>
        <p:txBody>
          <a:bodyPr/>
          <a:lstStyle/>
          <a:p>
            <a:pPr algn="ctr"/>
            <a:r>
              <a:rPr lang="en-US" sz="4000" dirty="0" smtClean="0"/>
              <a:t>Proactive Strategies for Mitigating the Medicare Surtax</a:t>
            </a:r>
            <a:endParaRPr lang="en-US" sz="4000" dirty="0"/>
          </a:p>
        </p:txBody>
      </p:sp>
      <p:sp>
        <p:nvSpPr>
          <p:cNvPr id="3" name="Subtitle 2"/>
          <p:cNvSpPr>
            <a:spLocks noGrp="1"/>
          </p:cNvSpPr>
          <p:nvPr>
            <p:ph type="subTitle" idx="1"/>
          </p:nvPr>
        </p:nvSpPr>
        <p:spPr/>
        <p:txBody>
          <a:bodyPr>
            <a:normAutofit fontScale="85000" lnSpcReduction="20000"/>
          </a:bodyPr>
          <a:lstStyle/>
          <a:p>
            <a:r>
              <a:rPr lang="en-US" sz="2600" dirty="0" smtClean="0"/>
              <a:t>Philip Herzberg, CFP®, CTFA, AEP®</a:t>
            </a:r>
          </a:p>
          <a:p>
            <a:r>
              <a:rPr lang="en-US" sz="2600" dirty="0" smtClean="0"/>
              <a:t>Estate Planning Council of Greater Miami Workshop</a:t>
            </a:r>
          </a:p>
          <a:p>
            <a:r>
              <a:rPr lang="en-US" sz="2600" dirty="0" smtClean="0"/>
              <a:t>February 20, 2014</a:t>
            </a:r>
          </a:p>
          <a:p>
            <a:endParaRPr lang="en-US" sz="2600" dirty="0" smtClean="0"/>
          </a:p>
          <a:p>
            <a:endParaRPr lang="en-US" sz="2600" dirty="0"/>
          </a:p>
        </p:txBody>
      </p:sp>
    </p:spTree>
    <p:extLst>
      <p:ext uri="{BB962C8B-B14F-4D97-AF65-F5344CB8AC3E}">
        <p14:creationId xmlns:p14="http://schemas.microsoft.com/office/powerpoint/2010/main" val="223165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Types of Net Investment Income Subject to Surtax</a:t>
            </a:r>
            <a:endParaRPr lang="en-US" sz="4000" dirty="0"/>
          </a:p>
        </p:txBody>
      </p:sp>
      <p:sp>
        <p:nvSpPr>
          <p:cNvPr id="3" name="Content Placeholder 2"/>
          <p:cNvSpPr>
            <a:spLocks noGrp="1"/>
          </p:cNvSpPr>
          <p:nvPr>
            <p:ph idx="1"/>
          </p:nvPr>
        </p:nvSpPr>
        <p:spPr>
          <a:xfrm>
            <a:off x="457200" y="1828800"/>
            <a:ext cx="7620000" cy="4419600"/>
          </a:xfrm>
        </p:spPr>
        <p:txBody>
          <a:bodyPr/>
          <a:lstStyle/>
          <a:p>
            <a:pPr>
              <a:buFont typeface="Wingdings" panose="05000000000000000000" pitchFamily="2" charset="2"/>
              <a:buChar char="§"/>
            </a:pPr>
            <a:r>
              <a:rPr lang="en-US" dirty="0" smtClean="0"/>
              <a:t>Taxable interest</a:t>
            </a:r>
          </a:p>
          <a:p>
            <a:pPr>
              <a:buFont typeface="Wingdings" panose="05000000000000000000" pitchFamily="2" charset="2"/>
              <a:buChar char="§"/>
            </a:pPr>
            <a:r>
              <a:rPr lang="en-US" dirty="0" smtClean="0"/>
              <a:t>Dividends</a:t>
            </a:r>
          </a:p>
          <a:p>
            <a:pPr>
              <a:buFont typeface="Wingdings" panose="05000000000000000000" pitchFamily="2" charset="2"/>
              <a:buChar char="§"/>
            </a:pPr>
            <a:r>
              <a:rPr lang="en-US" dirty="0" smtClean="0"/>
              <a:t>Long- and short-term capital gains</a:t>
            </a:r>
          </a:p>
          <a:p>
            <a:pPr>
              <a:buFont typeface="Wingdings" panose="05000000000000000000" pitchFamily="2" charset="2"/>
              <a:buChar char="§"/>
            </a:pPr>
            <a:r>
              <a:rPr lang="en-US" dirty="0" smtClean="0"/>
              <a:t>Rents</a:t>
            </a:r>
          </a:p>
          <a:p>
            <a:pPr>
              <a:buFont typeface="Wingdings" panose="05000000000000000000" pitchFamily="2" charset="2"/>
              <a:buChar char="§"/>
            </a:pPr>
            <a:r>
              <a:rPr lang="en-US" dirty="0" smtClean="0"/>
              <a:t>Royalties</a:t>
            </a:r>
          </a:p>
          <a:p>
            <a:pPr>
              <a:buFont typeface="Wingdings" panose="05000000000000000000" pitchFamily="2" charset="2"/>
              <a:buChar char="§"/>
            </a:pPr>
            <a:r>
              <a:rPr lang="en-US" dirty="0" smtClean="0"/>
              <a:t>Taxable income from investment annuities</a:t>
            </a:r>
          </a:p>
          <a:p>
            <a:pPr>
              <a:buFont typeface="Wingdings" panose="05000000000000000000" pitchFamily="2" charset="2"/>
              <a:buChar char="§"/>
            </a:pPr>
            <a:r>
              <a:rPr lang="en-US" dirty="0" smtClean="0"/>
              <a:t>Taxable income derived from passive activities in a trade or business</a:t>
            </a:r>
          </a:p>
          <a:p>
            <a:pPr>
              <a:buFont typeface="Wingdings" panose="05000000000000000000" pitchFamily="2" charset="2"/>
              <a:buChar char="§"/>
            </a:pPr>
            <a:r>
              <a:rPr lang="en-US" dirty="0" smtClean="0"/>
              <a:t>Certain income from trading commodities</a:t>
            </a:r>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10</a:t>
            </a:fld>
            <a:endParaRPr lang="en-US"/>
          </a:p>
        </p:txBody>
      </p:sp>
    </p:spTree>
    <p:extLst>
      <p:ext uri="{BB962C8B-B14F-4D97-AF65-F5344CB8AC3E}">
        <p14:creationId xmlns:p14="http://schemas.microsoft.com/office/powerpoint/2010/main" val="67137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Types of Net Investment Income Not Subject to Surtax</a:t>
            </a:r>
            <a:endParaRPr lang="en-US" sz="4000" dirty="0"/>
          </a:p>
        </p:txBody>
      </p:sp>
      <p:sp>
        <p:nvSpPr>
          <p:cNvPr id="3" name="Content Placeholder 2"/>
          <p:cNvSpPr>
            <a:spLocks noGrp="1"/>
          </p:cNvSpPr>
          <p:nvPr>
            <p:ph idx="1"/>
          </p:nvPr>
        </p:nvSpPr>
        <p:spPr>
          <a:xfrm>
            <a:off x="457200" y="1828800"/>
            <a:ext cx="7620000" cy="4419600"/>
          </a:xfrm>
        </p:spPr>
        <p:txBody>
          <a:bodyPr/>
          <a:lstStyle/>
          <a:p>
            <a:pPr>
              <a:buFont typeface="Wingdings" panose="05000000000000000000" pitchFamily="2" charset="2"/>
              <a:buChar char="§"/>
            </a:pPr>
            <a:r>
              <a:rPr lang="en-US" dirty="0" smtClean="0"/>
              <a:t>Salary, wages, and bonuses</a:t>
            </a:r>
          </a:p>
          <a:p>
            <a:pPr>
              <a:buFont typeface="Wingdings" panose="05000000000000000000" pitchFamily="2" charset="2"/>
              <a:buChar char="§"/>
            </a:pPr>
            <a:r>
              <a:rPr lang="en-US" dirty="0" smtClean="0"/>
              <a:t>Self-employment income</a:t>
            </a:r>
          </a:p>
          <a:p>
            <a:pPr>
              <a:buFont typeface="Wingdings" panose="05000000000000000000" pitchFamily="2" charset="2"/>
              <a:buChar char="§"/>
            </a:pPr>
            <a:r>
              <a:rPr lang="en-US" dirty="0" smtClean="0"/>
              <a:t>Business Income from an active trade or business</a:t>
            </a:r>
          </a:p>
          <a:p>
            <a:pPr>
              <a:buFont typeface="Wingdings" panose="05000000000000000000" pitchFamily="2" charset="2"/>
              <a:buChar char="§"/>
            </a:pPr>
            <a:r>
              <a:rPr lang="en-US" dirty="0" smtClean="0"/>
              <a:t>Gain on the sale of an active interest in a partnership or S corporation</a:t>
            </a:r>
          </a:p>
          <a:p>
            <a:pPr>
              <a:buFont typeface="Wingdings" panose="05000000000000000000" pitchFamily="2" charset="2"/>
              <a:buChar char="§"/>
            </a:pPr>
            <a:r>
              <a:rPr lang="en-US" dirty="0" smtClean="0"/>
              <a:t>IRA, Roth IRA, and qualified plan distributions</a:t>
            </a:r>
          </a:p>
          <a:p>
            <a:pPr>
              <a:buFont typeface="Wingdings" panose="05000000000000000000" pitchFamily="2" charset="2"/>
              <a:buChar char="§"/>
            </a:pPr>
            <a:r>
              <a:rPr lang="en-US" dirty="0" smtClean="0"/>
              <a:t>Social Security income</a:t>
            </a:r>
          </a:p>
          <a:p>
            <a:pPr>
              <a:buFont typeface="Wingdings" panose="05000000000000000000" pitchFamily="2" charset="2"/>
              <a:buChar char="§"/>
            </a:pPr>
            <a:r>
              <a:rPr lang="en-US" dirty="0" smtClean="0"/>
              <a:t>Life insurance proceeds</a:t>
            </a:r>
          </a:p>
          <a:p>
            <a:pPr>
              <a:buFont typeface="Wingdings" panose="05000000000000000000" pitchFamily="2" charset="2"/>
              <a:buChar char="§"/>
            </a:pPr>
            <a:r>
              <a:rPr lang="en-US" dirty="0" smtClean="0"/>
              <a:t>Items otherwise excluded or exempt from income under the income tax law, such as interest from municipal bonds and capital gains excluded under IRC 121.</a:t>
            </a:r>
          </a:p>
          <a:p>
            <a:pPr marL="114300" indent="0">
              <a:buNone/>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11</a:t>
            </a:fld>
            <a:endParaRPr lang="en-US"/>
          </a:p>
        </p:txBody>
      </p:sp>
    </p:spTree>
    <p:extLst>
      <p:ext uri="{BB962C8B-B14F-4D97-AF65-F5344CB8AC3E}">
        <p14:creationId xmlns:p14="http://schemas.microsoft.com/office/powerpoint/2010/main" val="2497054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Planning to Reduce Exposure to Surtax for Individuals</a:t>
            </a:r>
            <a:endParaRPr lang="en-US" sz="4000" dirty="0"/>
          </a:p>
        </p:txBody>
      </p:sp>
      <p:sp>
        <p:nvSpPr>
          <p:cNvPr id="3" name="Content Placeholder 2"/>
          <p:cNvSpPr>
            <a:spLocks noGrp="1"/>
          </p:cNvSpPr>
          <p:nvPr>
            <p:ph idx="1"/>
          </p:nvPr>
        </p:nvSpPr>
        <p:spPr>
          <a:xfrm>
            <a:off x="457200" y="1828800"/>
            <a:ext cx="7620000" cy="4419600"/>
          </a:xfrm>
        </p:spPr>
        <p:txBody>
          <a:bodyPr/>
          <a:lstStyle/>
          <a:p>
            <a:pPr>
              <a:buFont typeface="Wingdings" panose="05000000000000000000" pitchFamily="2" charset="2"/>
              <a:buChar char="§"/>
            </a:pPr>
            <a:r>
              <a:rPr lang="en-US" dirty="0" smtClean="0"/>
              <a:t>Tax-exempt bonds</a:t>
            </a:r>
          </a:p>
          <a:p>
            <a:pPr>
              <a:buFont typeface="Wingdings" panose="05000000000000000000" pitchFamily="2" charset="2"/>
              <a:buChar char="§"/>
            </a:pPr>
            <a:r>
              <a:rPr lang="en-US" dirty="0" smtClean="0"/>
              <a:t>Tax-deferred annuities</a:t>
            </a:r>
          </a:p>
          <a:p>
            <a:pPr>
              <a:buFont typeface="Wingdings" panose="05000000000000000000" pitchFamily="2" charset="2"/>
              <a:buChar char="§"/>
            </a:pPr>
            <a:r>
              <a:rPr lang="en-US" dirty="0" smtClean="0"/>
              <a:t>Life Insurance</a:t>
            </a:r>
          </a:p>
          <a:p>
            <a:pPr>
              <a:buFont typeface="Wingdings" panose="05000000000000000000" pitchFamily="2" charset="2"/>
              <a:buChar char="§"/>
            </a:pPr>
            <a:r>
              <a:rPr lang="en-US" dirty="0" smtClean="0"/>
              <a:t>Low NII investments (i.e. buy and hold investment strategies)</a:t>
            </a:r>
          </a:p>
          <a:p>
            <a:pPr>
              <a:buFont typeface="Wingdings" panose="05000000000000000000" pitchFamily="2" charset="2"/>
              <a:buChar char="§"/>
            </a:pPr>
            <a:r>
              <a:rPr lang="en-US" dirty="0" smtClean="0"/>
              <a:t>Above-the-line deductions</a:t>
            </a:r>
          </a:p>
          <a:p>
            <a:pPr>
              <a:buFont typeface="Wingdings" panose="05000000000000000000" pitchFamily="2" charset="2"/>
              <a:buChar char="§"/>
            </a:pPr>
            <a:r>
              <a:rPr lang="en-US" dirty="0" smtClean="0"/>
              <a:t>Capital loss harvesting</a:t>
            </a:r>
          </a:p>
          <a:p>
            <a:pPr>
              <a:buFont typeface="Wingdings" panose="05000000000000000000" pitchFamily="2" charset="2"/>
              <a:buChar char="§"/>
            </a:pPr>
            <a:r>
              <a:rPr lang="en-US" dirty="0" smtClean="0"/>
              <a:t>Timing of Qualified Plan and IRA Distributions</a:t>
            </a:r>
          </a:p>
          <a:p>
            <a:pPr>
              <a:buFont typeface="Wingdings" panose="05000000000000000000" pitchFamily="2" charset="2"/>
              <a:buChar char="§"/>
            </a:pPr>
            <a:r>
              <a:rPr lang="en-US" smtClean="0"/>
              <a:t>Creating </a:t>
            </a:r>
            <a:r>
              <a:rPr lang="en-US" dirty="0" smtClean="0"/>
              <a:t>material participation in passive activities</a:t>
            </a:r>
          </a:p>
          <a:p>
            <a:pPr>
              <a:buFont typeface="Wingdings" panose="05000000000000000000" pitchFamily="2" charset="2"/>
              <a:buChar char="§"/>
            </a:pPr>
            <a:r>
              <a:rPr lang="en-US" dirty="0" smtClean="0"/>
              <a:t>Making grouping elections of passive activities</a:t>
            </a:r>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12</a:t>
            </a:fld>
            <a:endParaRPr lang="en-US"/>
          </a:p>
        </p:txBody>
      </p:sp>
    </p:spTree>
    <p:extLst>
      <p:ext uri="{BB962C8B-B14F-4D97-AF65-F5344CB8AC3E}">
        <p14:creationId xmlns:p14="http://schemas.microsoft.com/office/powerpoint/2010/main" val="3115860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The Case for Tax-Free Municipal Bonds to Reduce Surtax</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Interest on corporate bonds is NII. Interest on tax-exempt bonds is not NII.</a:t>
            </a:r>
          </a:p>
          <a:p>
            <a:pPr>
              <a:buFont typeface="Wingdings" panose="05000000000000000000" pitchFamily="2" charset="2"/>
              <a:buChar char="§"/>
            </a:pPr>
            <a:r>
              <a:rPr lang="en-US" dirty="0"/>
              <a:t>Switching from corporate bonds to tax-exempt bonds reduces both MAGI and NII and may decrease surtax payable</a:t>
            </a:r>
            <a:r>
              <a:rPr lang="en-US" dirty="0" smtClean="0"/>
              <a:t>.</a:t>
            </a:r>
          </a:p>
          <a:p>
            <a:pPr>
              <a:buFont typeface="Wingdings" panose="05000000000000000000" pitchFamily="2" charset="2"/>
              <a:buChar char="§"/>
            </a:pPr>
            <a:r>
              <a:rPr lang="en-US" dirty="0" smtClean="0"/>
              <a:t>Strategy is prudent if the switch produces a higher after-tax return and overall economic result.</a:t>
            </a:r>
          </a:p>
          <a:p>
            <a:pPr>
              <a:buFont typeface="Wingdings" panose="05000000000000000000" pitchFamily="2" charset="2"/>
              <a:buChar char="§"/>
            </a:pPr>
            <a:r>
              <a:rPr lang="en-US" b="1" dirty="0" smtClean="0"/>
              <a:t>Example</a:t>
            </a:r>
            <a:r>
              <a:rPr lang="en-US" i="1" dirty="0" smtClean="0"/>
              <a:t> </a:t>
            </a:r>
            <a:r>
              <a:rPr lang="en-US" dirty="0" smtClean="0"/>
              <a:t>– Brittany, a married taxpayer in the 39.6% marginal income tax bracket, owns $1,200,000 of corporate bonds producing 6 percent interest. Her annual income from the bonds is $72,000 before tax. Brittany could switch to tax-free municipal bonds paying 4% interest and avoid both income tax and the surtax. </a:t>
            </a:r>
            <a:r>
              <a:rPr lang="en-US" i="1" dirty="0" smtClean="0"/>
              <a:t>Should she make the switch? </a:t>
            </a:r>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13</a:t>
            </a:fld>
            <a:endParaRPr lang="en-US"/>
          </a:p>
        </p:txBody>
      </p:sp>
    </p:spTree>
    <p:extLst>
      <p:ext uri="{BB962C8B-B14F-4D97-AF65-F5344CB8AC3E}">
        <p14:creationId xmlns:p14="http://schemas.microsoft.com/office/powerpoint/2010/main" val="2879534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Planning Around Surtax with Tax-Deferred Annuities</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Tax-deferred annuities can lower the surtax exposure by making favorable changes in timing of NII and MAGI.</a:t>
            </a:r>
            <a:endParaRPr lang="en-US" dirty="0"/>
          </a:p>
          <a:p>
            <a:pPr>
              <a:buFont typeface="Wingdings" panose="05000000000000000000" pitchFamily="2" charset="2"/>
              <a:buChar char="§"/>
            </a:pPr>
            <a:r>
              <a:rPr lang="en-US" dirty="0" smtClean="0"/>
              <a:t>NII and MAGI can be shifted to years when earnings </a:t>
            </a:r>
            <a:r>
              <a:rPr lang="en-US" dirty="0"/>
              <a:t>are reduced (i.e. after retirement</a:t>
            </a:r>
            <a:r>
              <a:rPr lang="en-US" dirty="0" smtClean="0"/>
              <a:t>) so they don’t exceed threshold.</a:t>
            </a:r>
            <a:endParaRPr lang="en-US" dirty="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14</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529" y="3200400"/>
            <a:ext cx="3327400" cy="3327400"/>
          </a:xfrm>
          <a:prstGeom prst="rect">
            <a:avLst/>
          </a:prstGeom>
        </p:spPr>
      </p:pic>
    </p:spTree>
    <p:extLst>
      <p:ext uri="{BB962C8B-B14F-4D97-AF65-F5344CB8AC3E}">
        <p14:creationId xmlns:p14="http://schemas.microsoft.com/office/powerpoint/2010/main" val="31458176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Shielding Exposure to Surtax with Life Insurance</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Life insurance can similarly be employed to produce a smoothing effect on income.</a:t>
            </a:r>
          </a:p>
          <a:p>
            <a:pPr>
              <a:buFont typeface="Wingdings" panose="05000000000000000000" pitchFamily="2" charset="2"/>
              <a:buChar char="§"/>
            </a:pPr>
            <a:r>
              <a:rPr lang="en-US" dirty="0" smtClean="0"/>
              <a:t>Taxpayers can reduce MAGI and perhaps NII in high earning years by utilizing income-producing assets to pay premiums.</a:t>
            </a:r>
          </a:p>
          <a:p>
            <a:pPr>
              <a:buFont typeface="Wingdings" panose="05000000000000000000" pitchFamily="2" charset="2"/>
              <a:buChar char="§"/>
            </a:pPr>
            <a:r>
              <a:rPr lang="en-US" dirty="0" smtClean="0"/>
              <a:t>Earnings could be withdrawn from the policy in lower income years when no surtax is payable.</a:t>
            </a:r>
          </a:p>
          <a:p>
            <a:pPr>
              <a:buFont typeface="Wingdings" panose="05000000000000000000" pitchFamily="2" charset="2"/>
              <a:buChar char="§"/>
            </a:pPr>
            <a:r>
              <a:rPr lang="en-US" dirty="0" smtClean="0"/>
              <a:t>No tax on withdrawals or loans up to basis in policy.</a:t>
            </a:r>
          </a:p>
          <a:p>
            <a:pPr>
              <a:buFont typeface="Wingdings" panose="05000000000000000000" pitchFamily="2" charset="2"/>
              <a:buChar char="§"/>
            </a:pPr>
            <a:r>
              <a:rPr lang="en-US" b="1" dirty="0" smtClean="0"/>
              <a:t>Example</a:t>
            </a:r>
            <a:r>
              <a:rPr lang="en-US" i="1" dirty="0" smtClean="0"/>
              <a:t> </a:t>
            </a:r>
            <a:r>
              <a:rPr lang="en-US" dirty="0" smtClean="0"/>
              <a:t>– Trustee Jim recently paid a $300,000 single premium to buy a $2,500,000 second-to-die whole-life insurance policy. At the end of Year 10, Jim withdrew $70,000 from the policy’s cash value when it was worth $500,000. </a:t>
            </a:r>
            <a:r>
              <a:rPr lang="en-US" i="1" dirty="0" smtClean="0"/>
              <a:t>What earnings are subject to the 3.8% Medicare surtax? </a:t>
            </a:r>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15</a:t>
            </a:fld>
            <a:endParaRPr lang="en-US"/>
          </a:p>
        </p:txBody>
      </p:sp>
    </p:spTree>
    <p:extLst>
      <p:ext uri="{BB962C8B-B14F-4D97-AF65-F5344CB8AC3E}">
        <p14:creationId xmlns:p14="http://schemas.microsoft.com/office/powerpoint/2010/main" val="2217289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Minimizing Surtax with Low NII Investments </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Investors concerned about surtax should consider passive management (i.e. buy-and-hold strategy or index investing).</a:t>
            </a:r>
          </a:p>
          <a:p>
            <a:pPr>
              <a:buFont typeface="Wingdings" panose="05000000000000000000" pitchFamily="2" charset="2"/>
              <a:buChar char="§"/>
            </a:pPr>
            <a:r>
              <a:rPr lang="en-US" dirty="0" smtClean="0"/>
              <a:t>Many investors will still prefer an actively-managed stock portfolio that produces significant amounts of annual capital gains and dividend income.</a:t>
            </a:r>
          </a:p>
          <a:p>
            <a:pPr>
              <a:buFont typeface="Wingdings" panose="05000000000000000000" pitchFamily="2" charset="2"/>
              <a:buChar char="§"/>
            </a:pPr>
            <a:r>
              <a:rPr lang="en-US" dirty="0" smtClean="0"/>
              <a:t>Emphasis should be on after-tax return.</a:t>
            </a:r>
            <a:endParaRPr lang="en-US" dirty="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16</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4114800"/>
            <a:ext cx="3657600" cy="2438400"/>
          </a:xfrm>
          <a:prstGeom prst="rect">
            <a:avLst/>
          </a:prstGeom>
        </p:spPr>
      </p:pic>
    </p:spTree>
    <p:extLst>
      <p:ext uri="{BB962C8B-B14F-4D97-AF65-F5344CB8AC3E}">
        <p14:creationId xmlns:p14="http://schemas.microsoft.com/office/powerpoint/2010/main" val="3155043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Maximizing Above-the-Line Deductions</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Exclusions and above-the-line deductions can lower MAGI and potentially reduce the Medicare surtax.</a:t>
            </a:r>
          </a:p>
          <a:p>
            <a:pPr>
              <a:buFont typeface="Wingdings" panose="05000000000000000000" pitchFamily="2" charset="2"/>
              <a:buChar char="§"/>
            </a:pPr>
            <a:r>
              <a:rPr lang="en-US" dirty="0" smtClean="0"/>
              <a:t>Maximize these above-the-line deductions to lower MAGI:</a:t>
            </a:r>
          </a:p>
          <a:p>
            <a:pPr marL="114300" indent="0">
              <a:buNone/>
            </a:pPr>
            <a:r>
              <a:rPr lang="en-US" dirty="0" smtClean="0"/>
              <a:t>    1. Contributions to qualified retirement plans</a:t>
            </a:r>
          </a:p>
          <a:p>
            <a:pPr marL="114300" indent="0">
              <a:buNone/>
            </a:pPr>
            <a:r>
              <a:rPr lang="en-US" dirty="0"/>
              <a:t> </a:t>
            </a:r>
            <a:r>
              <a:rPr lang="en-US" dirty="0" smtClean="0"/>
              <a:t>   2. Individual Retirement Account (IRA) deductions</a:t>
            </a:r>
          </a:p>
          <a:p>
            <a:pPr marL="114300" indent="0">
              <a:buNone/>
            </a:pPr>
            <a:r>
              <a:rPr lang="en-US" dirty="0"/>
              <a:t> </a:t>
            </a:r>
            <a:r>
              <a:rPr lang="en-US" dirty="0" smtClean="0"/>
              <a:t>   3. Health Savings Account (HSA) deductions</a:t>
            </a:r>
          </a:p>
          <a:p>
            <a:pPr marL="114300" indent="0">
              <a:buNone/>
            </a:pPr>
            <a:r>
              <a:rPr lang="en-US" dirty="0"/>
              <a:t> </a:t>
            </a:r>
            <a:r>
              <a:rPr lang="en-US" dirty="0" smtClean="0"/>
              <a:t>   4. The deductible portion of the self-employment tax</a:t>
            </a:r>
          </a:p>
          <a:p>
            <a:pPr marL="114300" indent="0">
              <a:buNone/>
            </a:pPr>
            <a:r>
              <a:rPr lang="en-US" dirty="0"/>
              <a:t> </a:t>
            </a:r>
            <a:r>
              <a:rPr lang="en-US" dirty="0" smtClean="0"/>
              <a:t>   5. Student loan interest deduction</a:t>
            </a:r>
          </a:p>
          <a:p>
            <a:pPr marL="114300" indent="0">
              <a:buNone/>
            </a:pPr>
            <a:r>
              <a:rPr lang="en-US" dirty="0"/>
              <a:t> </a:t>
            </a:r>
            <a:r>
              <a:rPr lang="en-US" dirty="0" smtClean="0"/>
              <a:t>   6. Educator expenses       </a:t>
            </a:r>
          </a:p>
          <a:p>
            <a:pPr marL="114300" indent="0">
              <a:buNone/>
            </a:pPr>
            <a:endParaRPr lang="en-US" dirty="0" smtClean="0"/>
          </a:p>
          <a:p>
            <a:pPr marL="411480" lvl="1" indent="0">
              <a:buNone/>
            </a:pPr>
            <a:endParaRPr lang="en-US" dirty="0" smtClean="0"/>
          </a:p>
          <a:p>
            <a:pPr marL="114300" indent="0">
              <a:buNone/>
            </a:pPr>
            <a:endParaRPr lang="en-US" dirty="0" smtClean="0"/>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17</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4267200"/>
            <a:ext cx="1695450" cy="2438400"/>
          </a:xfrm>
          <a:prstGeom prst="rect">
            <a:avLst/>
          </a:prstGeom>
        </p:spPr>
      </p:pic>
    </p:spTree>
    <p:extLst>
      <p:ext uri="{BB962C8B-B14F-4D97-AF65-F5344CB8AC3E}">
        <p14:creationId xmlns:p14="http://schemas.microsoft.com/office/powerpoint/2010/main" val="1330346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Impact of Capital Loss Harvesting </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Capital loss harvesting has been a favorable strategy for netting out capital gains at the end of a tax year. Excess losses can be carried over for use in the future.</a:t>
            </a:r>
          </a:p>
          <a:p>
            <a:pPr>
              <a:buFont typeface="Wingdings" panose="05000000000000000000" pitchFamily="2" charset="2"/>
              <a:buChar char="§"/>
            </a:pPr>
            <a:r>
              <a:rPr lang="en-US" dirty="0" smtClean="0"/>
              <a:t>Increased capital gains rate of up to 23.8% for high-income taxpayers has made year-end loss harvesting to offset capital gains even more significant.</a:t>
            </a:r>
          </a:p>
          <a:p>
            <a:pPr marL="114300" indent="0">
              <a:buNone/>
            </a:pPr>
            <a:endParaRPr lang="en-US" dirty="0"/>
          </a:p>
          <a:p>
            <a:pPr marL="114300" indent="0">
              <a:buNone/>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18</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6171" y="3810000"/>
            <a:ext cx="4419600" cy="2743200"/>
          </a:xfrm>
          <a:prstGeom prst="rect">
            <a:avLst/>
          </a:prstGeom>
        </p:spPr>
      </p:pic>
    </p:spTree>
    <p:extLst>
      <p:ext uri="{BB962C8B-B14F-4D97-AF65-F5344CB8AC3E}">
        <p14:creationId xmlns:p14="http://schemas.microsoft.com/office/powerpoint/2010/main" val="2344965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Surtax Planning with Retirement Income Distributions</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Taxable payments from Social Security, traditional IRAs, and qualified retirement plans are not subject to the Medicare surtax, but retirement income can raise AGI in a way that subsequently exposes other investment income to this tax.</a:t>
            </a:r>
          </a:p>
          <a:p>
            <a:pPr>
              <a:buFont typeface="Wingdings" panose="05000000000000000000" pitchFamily="2" charset="2"/>
              <a:buChar char="§"/>
            </a:pPr>
            <a:r>
              <a:rPr lang="en-US" dirty="0" smtClean="0"/>
              <a:t>Hypothetically, required minimum distributions from a traditional IRA can create as much as a 43.4% effective tax on IRA distributions (39.6% income tax + 3.8% surtax on investment income created by distributions).</a:t>
            </a:r>
          </a:p>
          <a:p>
            <a:pPr>
              <a:buFont typeface="Wingdings" panose="05000000000000000000" pitchFamily="2" charset="2"/>
              <a:buChar char="§"/>
            </a:pPr>
            <a:r>
              <a:rPr lang="en-US" b="1" dirty="0"/>
              <a:t>Example</a:t>
            </a:r>
            <a:r>
              <a:rPr lang="en-US" i="1" dirty="0"/>
              <a:t> </a:t>
            </a:r>
            <a:r>
              <a:rPr lang="en-US" dirty="0"/>
              <a:t>– </a:t>
            </a:r>
            <a:r>
              <a:rPr lang="en-US" dirty="0" smtClean="0"/>
              <a:t>Jack and Jill have $295,000 of taxable income from IRAs and Social Security but do not owe any 3.8% tax. </a:t>
            </a:r>
            <a:r>
              <a:rPr lang="en-US" i="1" dirty="0" smtClean="0"/>
              <a:t>If $105,000 of their income came instead from dividends, income, and capital gains,</a:t>
            </a:r>
            <a:r>
              <a:rPr lang="en-US" i="1" dirty="0"/>
              <a:t> </a:t>
            </a:r>
            <a:r>
              <a:rPr lang="en-US" i="1" dirty="0" smtClean="0"/>
              <a:t>how much surtax do they owe?</a:t>
            </a:r>
            <a:endParaRPr lang="en-US" i="1" dirty="0"/>
          </a:p>
          <a:p>
            <a:pPr>
              <a:buFont typeface="Wingdings" panose="05000000000000000000" pitchFamily="2" charset="2"/>
              <a:buChar char="§"/>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19</a:t>
            </a:fld>
            <a:endParaRPr lang="en-US"/>
          </a:p>
        </p:txBody>
      </p:sp>
    </p:spTree>
    <p:extLst>
      <p:ext uri="{BB962C8B-B14F-4D97-AF65-F5344CB8AC3E}">
        <p14:creationId xmlns:p14="http://schemas.microsoft.com/office/powerpoint/2010/main" val="3488665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Circular 230 Disclaimer</a:t>
            </a:r>
            <a:endParaRPr lang="en-US" sz="4000" dirty="0"/>
          </a:p>
        </p:txBody>
      </p:sp>
      <p:sp>
        <p:nvSpPr>
          <p:cNvPr id="3" name="Content Placeholder 2"/>
          <p:cNvSpPr>
            <a:spLocks noGrp="1"/>
          </p:cNvSpPr>
          <p:nvPr>
            <p:ph idx="1"/>
          </p:nvPr>
        </p:nvSpPr>
        <p:spPr>
          <a:xfrm>
            <a:off x="457200" y="1447800"/>
            <a:ext cx="7620000" cy="4724400"/>
          </a:xfrm>
        </p:spPr>
        <p:txBody>
          <a:bodyPr>
            <a:normAutofit/>
          </a:bodyPr>
          <a:lstStyle/>
          <a:p>
            <a:pPr>
              <a:buFont typeface="Wingdings" panose="05000000000000000000" pitchFamily="2" charset="2"/>
              <a:buChar char="§"/>
            </a:pPr>
            <a:r>
              <a:rPr lang="en-US" dirty="0" smtClean="0"/>
              <a:t>This presentation is a general discussion of tax related matters and should not be construed as legal, tax, financial, or investment advice. No action should be taken on the basis of this presentation without consulting an attorney, CPA, or other personal advisor.</a:t>
            </a:r>
          </a:p>
          <a:p>
            <a:pPr>
              <a:buFont typeface="Wingdings" panose="05000000000000000000" pitchFamily="2" charset="2"/>
              <a:buChar char="§"/>
            </a:pPr>
            <a:r>
              <a:rPr lang="en-US" dirty="0" smtClean="0"/>
              <a:t>Any tax advice in this handout is an informal opinion based on the information contained herein.</a:t>
            </a:r>
          </a:p>
          <a:p>
            <a:pPr>
              <a:buFont typeface="Wingdings" panose="05000000000000000000" pitchFamily="2" charset="2"/>
              <a:buChar char="§"/>
            </a:pPr>
            <a:r>
              <a:rPr lang="en-US" dirty="0" smtClean="0"/>
              <a:t>The advice and presentation are not intended or written to be used for the purpose of avoiding tax penalties and cannot be used for that purpose.</a:t>
            </a:r>
            <a:endParaRPr lang="en-US" dirty="0"/>
          </a:p>
        </p:txBody>
      </p:sp>
      <p:sp>
        <p:nvSpPr>
          <p:cNvPr id="5" name="Slide Number Placeholder 4"/>
          <p:cNvSpPr>
            <a:spLocks noGrp="1"/>
          </p:cNvSpPr>
          <p:nvPr>
            <p:ph type="sldNum" sz="quarter" idx="4294967295"/>
          </p:nvPr>
        </p:nvSpPr>
        <p:spPr>
          <a:xfrm>
            <a:off x="8531788" y="5648960"/>
            <a:ext cx="548640" cy="396240"/>
          </a:xfrm>
        </p:spPr>
        <p:txBody>
          <a:bodyPr/>
          <a:lstStyle/>
          <a:p>
            <a:fld id="{D0006F98-7F78-4402-936D-B9C8A82B47A4}" type="slidenum">
              <a:rPr lang="en-US" smtClean="0"/>
              <a:t>2</a:t>
            </a:fld>
            <a:endParaRPr lang="en-US"/>
          </a:p>
        </p:txBody>
      </p:sp>
    </p:spTree>
    <p:extLst>
      <p:ext uri="{BB962C8B-B14F-4D97-AF65-F5344CB8AC3E}">
        <p14:creationId xmlns:p14="http://schemas.microsoft.com/office/powerpoint/2010/main" val="3503524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Timing Qualified Plan and IRA Distributions </a:t>
            </a:r>
            <a:endParaRPr lang="en-US" sz="4000" dirty="0"/>
          </a:p>
        </p:txBody>
      </p:sp>
      <p:sp>
        <p:nvSpPr>
          <p:cNvPr id="3" name="Content Placeholder 2"/>
          <p:cNvSpPr>
            <a:spLocks noGrp="1"/>
          </p:cNvSpPr>
          <p:nvPr>
            <p:ph idx="1"/>
          </p:nvPr>
        </p:nvSpPr>
        <p:spPr>
          <a:xfrm>
            <a:off x="457200" y="1524000"/>
            <a:ext cx="7620000" cy="4724400"/>
          </a:xfrm>
        </p:spPr>
        <p:txBody>
          <a:bodyPr/>
          <a:lstStyle/>
          <a:p>
            <a:pPr>
              <a:buFont typeface="Wingdings" panose="05000000000000000000" pitchFamily="2" charset="2"/>
              <a:buChar char="§"/>
            </a:pPr>
            <a:r>
              <a:rPr lang="en-US" dirty="0" smtClean="0"/>
              <a:t>Shifting some or all of traditional IRA or qualified plan assets to Roth accounts over time could control the taxable income clients recognize in any one year.</a:t>
            </a:r>
          </a:p>
          <a:p>
            <a:pPr>
              <a:buFont typeface="Wingdings" panose="05000000000000000000" pitchFamily="2" charset="2"/>
              <a:buChar char="§"/>
            </a:pPr>
            <a:r>
              <a:rPr lang="en-US" dirty="0" smtClean="0"/>
              <a:t>This strategy can be worthwhile for clients who expect that their income will rise above MAGI thresholds later in retirement when they are taking Social Security and qualified plan withdrawals.</a:t>
            </a:r>
          </a:p>
          <a:p>
            <a:pPr>
              <a:buFont typeface="Wingdings" panose="05000000000000000000" pitchFamily="2" charset="2"/>
              <a:buChar char="§"/>
            </a:pPr>
            <a:r>
              <a:rPr lang="en-US" dirty="0" smtClean="0"/>
              <a:t>Roth IRA conversion income will count toward MAGI. </a:t>
            </a:r>
          </a:p>
          <a:p>
            <a:pPr>
              <a:buFont typeface="Wingdings" panose="05000000000000000000" pitchFamily="2" charset="2"/>
              <a:buChar char="§"/>
            </a:pPr>
            <a:r>
              <a:rPr lang="en-US" dirty="0" smtClean="0"/>
              <a:t>Roth IRA distributions are not included in net investment income and the surtax. </a:t>
            </a:r>
          </a:p>
          <a:p>
            <a:pPr>
              <a:buFont typeface="Wingdings" panose="05000000000000000000" pitchFamily="2" charset="2"/>
              <a:buChar char="§"/>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20</a:t>
            </a:fld>
            <a:endParaRPr lang="en-US"/>
          </a:p>
        </p:txBody>
      </p:sp>
    </p:spTree>
    <p:extLst>
      <p:ext uri="{BB962C8B-B14F-4D97-AF65-F5344CB8AC3E}">
        <p14:creationId xmlns:p14="http://schemas.microsoft.com/office/powerpoint/2010/main" val="1371906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Applying NII Tax to Gain on Sale of Personal Residence</a:t>
            </a:r>
            <a:endParaRPr lang="en-US" sz="4000" dirty="0"/>
          </a:p>
        </p:txBody>
      </p:sp>
      <p:sp>
        <p:nvSpPr>
          <p:cNvPr id="3" name="Content Placeholder 2"/>
          <p:cNvSpPr>
            <a:spLocks noGrp="1"/>
          </p:cNvSpPr>
          <p:nvPr>
            <p:ph idx="1"/>
          </p:nvPr>
        </p:nvSpPr>
        <p:spPr>
          <a:xfrm>
            <a:off x="457200" y="1524000"/>
            <a:ext cx="7620000" cy="4724400"/>
          </a:xfrm>
        </p:spPr>
        <p:txBody>
          <a:bodyPr/>
          <a:lstStyle/>
          <a:p>
            <a:pPr>
              <a:buFont typeface="Wingdings" panose="05000000000000000000" pitchFamily="2" charset="2"/>
              <a:buChar char="§"/>
            </a:pPr>
            <a:r>
              <a:rPr lang="en-US" dirty="0" smtClean="0"/>
              <a:t>The NII tax will not apply to any amount of gain that is excluded from gross income for regular income tax purposes. </a:t>
            </a:r>
          </a:p>
          <a:p>
            <a:pPr>
              <a:buFont typeface="Wingdings" panose="05000000000000000000" pitchFamily="2" charset="2"/>
              <a:buChar char="§"/>
            </a:pPr>
            <a:r>
              <a:rPr lang="en-US" dirty="0" smtClean="0"/>
              <a:t>IRC section 121 statutory exclusion exempts the first $250,000 ($500,000 for married couples) of gain recognized on the sale of a principal residence from gross income and NII tax.</a:t>
            </a:r>
          </a:p>
          <a:p>
            <a:pPr>
              <a:buFont typeface="Wingdings" panose="05000000000000000000" pitchFamily="2" charset="2"/>
              <a:buChar char="§"/>
            </a:pPr>
            <a:r>
              <a:rPr lang="en-US" b="1" dirty="0"/>
              <a:t>Example</a:t>
            </a:r>
            <a:r>
              <a:rPr lang="en-US" i="1" dirty="0"/>
              <a:t> </a:t>
            </a:r>
            <a:r>
              <a:rPr lang="en-US" dirty="0"/>
              <a:t>– </a:t>
            </a:r>
            <a:r>
              <a:rPr lang="en-US" dirty="0" smtClean="0"/>
              <a:t>Bill and Mallory, a married couple, sell their principal residence that they have owned and resided in the last 7 years for $1.4 million. Bill and Mallory’s cost basis in the home is $800,000. Bill and Mallory’s realized gain on the sale is $600,000. They collectively earn $75,000 in wages and have $125,000 of NII. </a:t>
            </a:r>
            <a:r>
              <a:rPr lang="en-US" i="1" dirty="0" smtClean="0"/>
              <a:t>How much NII tax do Bill and Mallory owe?</a:t>
            </a:r>
            <a:endParaRPr lang="en-US" i="1" dirty="0"/>
          </a:p>
          <a:p>
            <a:pPr marL="114300" indent="0">
              <a:buNone/>
            </a:pPr>
            <a:endParaRPr lang="en-US" dirty="0" smtClean="0"/>
          </a:p>
          <a:p>
            <a:pPr>
              <a:buFont typeface="Wingdings" panose="05000000000000000000" pitchFamily="2" charset="2"/>
              <a:buChar char="§"/>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21</a:t>
            </a:fld>
            <a:endParaRPr lang="en-US"/>
          </a:p>
        </p:txBody>
      </p:sp>
    </p:spTree>
    <p:extLst>
      <p:ext uri="{BB962C8B-B14F-4D97-AF65-F5344CB8AC3E}">
        <p14:creationId xmlns:p14="http://schemas.microsoft.com/office/powerpoint/2010/main" val="3129337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Creating Material Participation in Passive Activities</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The automatic inclusion of rental property in passive activities does not apply to real estate professionals</a:t>
            </a:r>
            <a:r>
              <a:rPr lang="en-US" dirty="0" smtClean="0"/>
              <a:t>.</a:t>
            </a:r>
          </a:p>
          <a:p>
            <a:pPr>
              <a:buFont typeface="Wingdings" panose="05000000000000000000" pitchFamily="2" charset="2"/>
              <a:buChar char="§"/>
            </a:pPr>
            <a:r>
              <a:rPr lang="en-US" dirty="0" smtClean="0"/>
              <a:t>NII is investment income reduced by properly allocable deductions, and investment income includes trade or business income that is a passive activity with respect to the taxpayer.</a:t>
            </a:r>
          </a:p>
          <a:p>
            <a:pPr>
              <a:buFont typeface="Wingdings" panose="05000000000000000000" pitchFamily="2" charset="2"/>
              <a:buChar char="§"/>
            </a:pPr>
            <a:r>
              <a:rPr lang="en-US" dirty="0" smtClean="0"/>
              <a:t>Passive income is subject to the surtax. Losses are disallowed for passive activities and carried forward to future years.</a:t>
            </a:r>
          </a:p>
          <a:p>
            <a:pPr>
              <a:buFont typeface="Wingdings" panose="05000000000000000000" pitchFamily="2" charset="2"/>
              <a:buChar char="§"/>
            </a:pPr>
            <a:r>
              <a:rPr lang="en-US" dirty="0" smtClean="0"/>
              <a:t>Avoid the characterization of an activity as passive to minimize the 3.8 percent Medicare surtax. An activity is not passive if the taxpayer materially participates.</a:t>
            </a:r>
          </a:p>
          <a:p>
            <a:pPr marL="114300" indent="0">
              <a:buNone/>
            </a:pPr>
            <a:endParaRPr lang="en-US" dirty="0" smtClean="0"/>
          </a:p>
          <a:p>
            <a:pPr marL="114300" indent="0">
              <a:buNone/>
            </a:pPr>
            <a:endParaRPr lang="en-US" dirty="0"/>
          </a:p>
          <a:p>
            <a:pPr marL="114300" indent="0">
              <a:buNone/>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22</a:t>
            </a:fld>
            <a:endParaRPr lang="en-US"/>
          </a:p>
        </p:txBody>
      </p:sp>
    </p:spTree>
    <p:extLst>
      <p:ext uri="{BB962C8B-B14F-4D97-AF65-F5344CB8AC3E}">
        <p14:creationId xmlns:p14="http://schemas.microsoft.com/office/powerpoint/2010/main" val="3271247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Defining Material Participation</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Material participation is an activity only if the taxpayer is involved in the operations of the activity on a regular, continuous, and substantial basis.</a:t>
            </a:r>
          </a:p>
          <a:p>
            <a:pPr>
              <a:buFont typeface="Wingdings" panose="05000000000000000000" pitchFamily="2" charset="2"/>
              <a:buChar char="§"/>
            </a:pPr>
            <a:r>
              <a:rPr lang="en-US" dirty="0" smtClean="0"/>
              <a:t>A taxpayer must fulfill one of seven material participation tests in the Section 469 regulations to materially participate. Examples of these tests include:</a:t>
            </a:r>
          </a:p>
          <a:p>
            <a:pPr lvl="1"/>
            <a:r>
              <a:rPr lang="en-US" dirty="0" smtClean="0"/>
              <a:t>Work more than 500 hours in an activity during the tax year</a:t>
            </a:r>
          </a:p>
          <a:p>
            <a:pPr lvl="1"/>
            <a:r>
              <a:rPr lang="en-US" dirty="0" smtClean="0"/>
              <a:t>Work more than 100 hours, which is more hours than any other participant</a:t>
            </a:r>
          </a:p>
          <a:p>
            <a:pPr>
              <a:buFont typeface="Wingdings" panose="05000000000000000000" pitchFamily="2" charset="2"/>
              <a:buChar char="§"/>
            </a:pPr>
            <a:r>
              <a:rPr lang="en-US" dirty="0" smtClean="0"/>
              <a:t>Via increasing hours of participation, a taxpayer may convert passive income to non-passive income and avoid the surtax.</a:t>
            </a: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23</a:t>
            </a:fld>
            <a:endParaRPr lang="en-US"/>
          </a:p>
        </p:txBody>
      </p:sp>
    </p:spTree>
    <p:extLst>
      <p:ext uri="{BB962C8B-B14F-4D97-AF65-F5344CB8AC3E}">
        <p14:creationId xmlns:p14="http://schemas.microsoft.com/office/powerpoint/2010/main" val="2588280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Grouping Passive Activities to Reduce NII</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Two or more passive activities can be combined into a single activity. Hours can be aggregated to achieve material participation.</a:t>
            </a:r>
          </a:p>
          <a:p>
            <a:pPr>
              <a:buFont typeface="Wingdings" panose="05000000000000000000" pitchFamily="2" charset="2"/>
              <a:buChar char="§"/>
            </a:pPr>
            <a:r>
              <a:rPr lang="en-US" dirty="0" smtClean="0"/>
              <a:t>Generally, once a taxpayer has grouped activities, the taxpayer may not regroup these activities in subsequent  years.</a:t>
            </a:r>
          </a:p>
          <a:p>
            <a:pPr>
              <a:buFont typeface="Wingdings" panose="05000000000000000000" pitchFamily="2" charset="2"/>
              <a:buChar char="§"/>
            </a:pPr>
            <a:r>
              <a:rPr lang="en-US" dirty="0" smtClean="0"/>
              <a:t>There is a fresh start provision where taxpayers may regroup their activities not only in 2013 or 2014, but also in the first year they are subject to the surtax (beginning after 12/31/13). </a:t>
            </a:r>
          </a:p>
          <a:p>
            <a:pPr marL="114300" indent="0">
              <a:buNone/>
            </a:pPr>
            <a:endParaRPr lang="en-US" dirty="0"/>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24</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4800600"/>
            <a:ext cx="3276600" cy="1600200"/>
          </a:xfrm>
          <a:prstGeom prst="rect">
            <a:avLst/>
          </a:prstGeom>
        </p:spPr>
      </p:pic>
    </p:spTree>
    <p:extLst>
      <p:ext uri="{BB962C8B-B14F-4D97-AF65-F5344CB8AC3E}">
        <p14:creationId xmlns:p14="http://schemas.microsoft.com/office/powerpoint/2010/main" val="41600540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Real Estate Rules for Grouping Passive Activities </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fresh start regrouping provision will not help taxpayers to group rental activities with non-rental activities.</a:t>
            </a:r>
          </a:p>
          <a:p>
            <a:pPr>
              <a:buFont typeface="Wingdings" panose="05000000000000000000" pitchFamily="2" charset="2"/>
              <a:buChar char="§"/>
            </a:pPr>
            <a:r>
              <a:rPr lang="en-US" dirty="0" smtClean="0"/>
              <a:t>Rental income continues to be NII even if rental activities can be grouped with non-rental activities.</a:t>
            </a:r>
          </a:p>
          <a:p>
            <a:pPr>
              <a:buFont typeface="Wingdings" panose="05000000000000000000" pitchFamily="2" charset="2"/>
              <a:buChar char="§"/>
            </a:pPr>
            <a:r>
              <a:rPr lang="en-US" b="1" dirty="0"/>
              <a:t>Example</a:t>
            </a:r>
            <a:r>
              <a:rPr lang="en-US" i="1" dirty="0"/>
              <a:t> </a:t>
            </a:r>
            <a:r>
              <a:rPr lang="en-US" dirty="0"/>
              <a:t>– </a:t>
            </a:r>
            <a:r>
              <a:rPr lang="en-US" dirty="0" smtClean="0"/>
              <a:t>John owns a building with a bakery on the first floor and a residential apartment on the second floor that he rents to third parties. John properly groups the two passive activities together and has enough hours in the combined activity to meet the more than 500 hours test for material participation.  </a:t>
            </a:r>
            <a:r>
              <a:rPr lang="en-US" i="1" dirty="0" smtClean="0"/>
              <a:t>Is the rental income NII?</a:t>
            </a:r>
            <a:endParaRPr lang="en-US" i="1" dirty="0"/>
          </a:p>
          <a:p>
            <a:pPr marL="114300" indent="0">
              <a:buNone/>
            </a:pPr>
            <a:endParaRPr lang="en-US" dirty="0" smtClean="0"/>
          </a:p>
          <a:p>
            <a:pPr>
              <a:buFont typeface="Wingdings" panose="05000000000000000000" pitchFamily="2" charset="2"/>
              <a:buChar char="§"/>
            </a:pPr>
            <a:endParaRPr lang="en-US" dirty="0" smtClean="0"/>
          </a:p>
          <a:p>
            <a:pPr marL="114300" indent="0">
              <a:buNone/>
            </a:pPr>
            <a:r>
              <a:rPr lang="en-US" dirty="0" smtClean="0"/>
              <a:t>    </a:t>
            </a:r>
          </a:p>
          <a:p>
            <a:pPr marL="1234440" lvl="2" indent="-457200">
              <a:buFont typeface="+mj-lt"/>
              <a:buAutoNum type="arabicPeriod"/>
            </a:pPr>
            <a:endParaRPr lang="en-US" dirty="0" smtClean="0"/>
          </a:p>
          <a:p>
            <a:pPr marL="777240" lvl="2" indent="0">
              <a:buNone/>
            </a:pPr>
            <a:endParaRPr lang="en-US" dirty="0" smtClean="0"/>
          </a:p>
          <a:p>
            <a:pPr marL="777240" lvl="2" indent="0">
              <a:buNone/>
            </a:pPr>
            <a:endParaRPr lang="en-US" dirty="0" smtClean="0"/>
          </a:p>
          <a:p>
            <a:pPr marL="114300" indent="0">
              <a:buNone/>
            </a:pPr>
            <a:endParaRPr lang="en-US" dirty="0" smtClean="0"/>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25</a:t>
            </a:fld>
            <a:endParaRPr lang="en-US"/>
          </a:p>
        </p:txBody>
      </p:sp>
    </p:spTree>
    <p:extLst>
      <p:ext uri="{BB962C8B-B14F-4D97-AF65-F5344CB8AC3E}">
        <p14:creationId xmlns:p14="http://schemas.microsoft.com/office/powerpoint/2010/main" val="3095517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Viable Wealth Transfer Planning to Mitigate Medicare Surtax</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High earners can gift ordinary income or net income producing property by outright transfer of assets to family members in a lower marginal income tax bracket. </a:t>
            </a:r>
          </a:p>
          <a:p>
            <a:pPr>
              <a:buFont typeface="Wingdings" panose="05000000000000000000" pitchFamily="2" charset="2"/>
              <a:buChar char="§"/>
            </a:pPr>
            <a:r>
              <a:rPr lang="en-US" dirty="0" smtClean="0"/>
              <a:t>Gifting to a Section 529 plan can also defer taxable income.</a:t>
            </a:r>
          </a:p>
          <a:p>
            <a:pPr>
              <a:buFont typeface="Wingdings" panose="05000000000000000000" pitchFamily="2" charset="2"/>
              <a:buChar char="§"/>
            </a:pPr>
            <a:r>
              <a:rPr lang="en-US" dirty="0" smtClean="0"/>
              <a:t>Family Limited Partnerships can be applied by parents to shelter a portion of their NII from the Medicare surtax, as well as to gift partnership interests to younger generations in lower tax brackets. </a:t>
            </a:r>
            <a:endParaRPr lang="en-US" dirty="0"/>
          </a:p>
          <a:p>
            <a:pPr marL="114300" indent="0">
              <a:buNone/>
            </a:pPr>
            <a:endParaRPr lang="en-US" dirty="0" smtClean="0"/>
          </a:p>
          <a:p>
            <a:pPr marL="114300" indent="0">
              <a:buNone/>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26</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4572000"/>
            <a:ext cx="3352800" cy="1752600"/>
          </a:xfrm>
          <a:prstGeom prst="rect">
            <a:avLst/>
          </a:prstGeom>
        </p:spPr>
      </p:pic>
    </p:spTree>
    <p:extLst>
      <p:ext uri="{BB962C8B-B14F-4D97-AF65-F5344CB8AC3E}">
        <p14:creationId xmlns:p14="http://schemas.microsoft.com/office/powerpoint/2010/main" val="38154005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Charitable Planning for Surtax</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Gifting income-producing property outright to a charity can remove such asset from the taxpayer’s estate and help keep MAGI below threshold limits.</a:t>
            </a:r>
          </a:p>
          <a:p>
            <a:pPr>
              <a:buFont typeface="Wingdings" panose="05000000000000000000" pitchFamily="2" charset="2"/>
              <a:buChar char="§"/>
            </a:pPr>
            <a:r>
              <a:rPr lang="en-US" dirty="0" smtClean="0"/>
              <a:t>Consider gifting highly appreciated stock or property to charity, rather than selling assets and incurring as high as a 23.8% long-term capital gains tax (20% plus 3.8% surtax).</a:t>
            </a:r>
          </a:p>
          <a:p>
            <a:pPr>
              <a:buFont typeface="Wingdings" panose="05000000000000000000" pitchFamily="2" charset="2"/>
              <a:buChar char="§"/>
            </a:pPr>
            <a:r>
              <a:rPr lang="en-US" dirty="0"/>
              <a:t>For clients who have substantial wealth and specific large assets, you may employ conventional techniques, such as charitable remainder trusts (CRTs), charitable lead trusts (CLTs), and installment sales to defer income and save taxes.</a:t>
            </a:r>
          </a:p>
          <a:p>
            <a:pPr>
              <a:buFont typeface="Wingdings" panose="05000000000000000000" pitchFamily="2" charset="2"/>
              <a:buChar char="§"/>
            </a:pPr>
            <a:endParaRPr lang="en-US" dirty="0" smtClean="0"/>
          </a:p>
          <a:p>
            <a:pPr marL="114300" indent="0">
              <a:buNone/>
            </a:pPr>
            <a:endParaRPr lang="en-US" dirty="0" smtClean="0"/>
          </a:p>
          <a:p>
            <a:pPr marL="114300" indent="0">
              <a:buNone/>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27</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5257800"/>
            <a:ext cx="5257800" cy="1219200"/>
          </a:xfrm>
          <a:prstGeom prst="rect">
            <a:avLst/>
          </a:prstGeom>
        </p:spPr>
      </p:pic>
    </p:spTree>
    <p:extLst>
      <p:ext uri="{BB962C8B-B14F-4D97-AF65-F5344CB8AC3E}">
        <p14:creationId xmlns:p14="http://schemas.microsoft.com/office/powerpoint/2010/main" val="27941923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Charitable Remainder Trusts (CRTs) to Mitigate Surtax</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CRTs are very useful to spread out large current capital gains. </a:t>
            </a:r>
            <a:r>
              <a:rPr lang="en-US" dirty="0"/>
              <a:t>T</a:t>
            </a:r>
            <a:r>
              <a:rPr lang="en-US" dirty="0" smtClean="0"/>
              <a:t>axpayer can spread out MAGI over annual CRT payments to avoid exceeding threshold amount in any tax year.</a:t>
            </a:r>
          </a:p>
          <a:p>
            <a:pPr>
              <a:buFont typeface="Wingdings" panose="05000000000000000000" pitchFamily="2" charset="2"/>
              <a:buChar char="§"/>
            </a:pPr>
            <a:r>
              <a:rPr lang="en-US" dirty="0" smtClean="0"/>
              <a:t>Transferring property to a CRT provides your donor client with an immediate charitable income tax deduction for the present value of the remainder interest that can offset NII.</a:t>
            </a:r>
          </a:p>
          <a:p>
            <a:pPr>
              <a:buFont typeface="Wingdings" panose="05000000000000000000" pitchFamily="2" charset="2"/>
              <a:buChar char="§"/>
            </a:pPr>
            <a:r>
              <a:rPr lang="en-US" dirty="0"/>
              <a:t>Trust is a tax-exempt entity, and can sell the asset with no immediate gain recognition</a:t>
            </a:r>
            <a:r>
              <a:rPr lang="en-US" dirty="0" smtClean="0"/>
              <a:t>.</a:t>
            </a:r>
          </a:p>
          <a:p>
            <a:pPr>
              <a:buFont typeface="Wingdings" panose="05000000000000000000" pitchFamily="2" charset="2"/>
              <a:buChar char="§"/>
            </a:pPr>
            <a:r>
              <a:rPr lang="en-US" dirty="0" smtClean="0"/>
              <a:t>Via income recognition timing, family members can benefit by receiving a level income stream during the CRT term with distributions passing later to a preferred charity.</a:t>
            </a:r>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28</a:t>
            </a:fld>
            <a:endParaRPr lang="en-US"/>
          </a:p>
        </p:txBody>
      </p:sp>
    </p:spTree>
    <p:extLst>
      <p:ext uri="{BB962C8B-B14F-4D97-AF65-F5344CB8AC3E}">
        <p14:creationId xmlns:p14="http://schemas.microsoft.com/office/powerpoint/2010/main" val="967766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Planning with Charitable Remainder Trusts (CRTs)</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b="1" dirty="0" smtClean="0"/>
              <a:t>Example 1 </a:t>
            </a:r>
            <a:r>
              <a:rPr lang="en-US" dirty="0" smtClean="0"/>
              <a:t>– Mark, a single taxpayer in the 39.6% tax bracket, owns non-business capital gain property with a basis of $35,000 and FMV of $205,000. Mark has wages of $190,000 and no other income. </a:t>
            </a:r>
            <a:r>
              <a:rPr lang="en-US" i="1" dirty="0" smtClean="0"/>
              <a:t>How can contributing the property to a CRAT rather than selling it help Mark plan to mitigate the Medicare surtax?</a:t>
            </a:r>
          </a:p>
          <a:p>
            <a:pPr>
              <a:buFont typeface="Wingdings" panose="05000000000000000000" pitchFamily="2" charset="2"/>
              <a:buChar char="§"/>
            </a:pPr>
            <a:endParaRPr lang="en-US" i="1" dirty="0"/>
          </a:p>
          <a:p>
            <a:pPr marL="114300" indent="0">
              <a:buNone/>
            </a:pPr>
            <a:endParaRPr lang="en-US" i="1"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29</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038600"/>
            <a:ext cx="5410200" cy="2133600"/>
          </a:xfrm>
          <a:prstGeom prst="rect">
            <a:avLst/>
          </a:prstGeom>
        </p:spPr>
      </p:pic>
    </p:spTree>
    <p:extLst>
      <p:ext uri="{BB962C8B-B14F-4D97-AF65-F5344CB8AC3E}">
        <p14:creationId xmlns:p14="http://schemas.microsoft.com/office/powerpoint/2010/main" val="1272638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066800"/>
            <a:ext cx="6705600" cy="4191000"/>
          </a:xfrm>
          <a:prstGeom prst="rect">
            <a:avLst/>
          </a:prstGeom>
        </p:spPr>
      </p:pic>
      <p:sp>
        <p:nvSpPr>
          <p:cNvPr id="5" name="Slide Number Placeholder 4"/>
          <p:cNvSpPr>
            <a:spLocks noGrp="1"/>
          </p:cNvSpPr>
          <p:nvPr>
            <p:ph type="sldNum" sz="quarter" idx="12"/>
          </p:nvPr>
        </p:nvSpPr>
        <p:spPr/>
        <p:txBody>
          <a:bodyPr/>
          <a:lstStyle/>
          <a:p>
            <a:fld id="{D0006F98-7F78-4402-936D-B9C8A82B47A4}" type="slidenum">
              <a:rPr lang="en-US" smtClean="0"/>
              <a:t>3</a:t>
            </a:fld>
            <a:endParaRPr lang="en-US"/>
          </a:p>
        </p:txBody>
      </p:sp>
    </p:spTree>
    <p:extLst>
      <p:ext uri="{BB962C8B-B14F-4D97-AF65-F5344CB8AC3E}">
        <p14:creationId xmlns:p14="http://schemas.microsoft.com/office/powerpoint/2010/main" val="9635294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Charitable Lead Trusts (CLTs) and Installment Sale Opportunities</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Ultra high net worth clients should consider non-grantor CLTs with interest rates continuing to linger at historic lows. The CLT receives a deduction (IRC 642©) when it makes its annual distributions to the charitable lead beneficiary. </a:t>
            </a:r>
          </a:p>
          <a:p>
            <a:pPr>
              <a:buFont typeface="Wingdings" panose="05000000000000000000" pitchFamily="2" charset="2"/>
              <a:buChar char="§"/>
            </a:pPr>
            <a:r>
              <a:rPr lang="en-US" dirty="0" smtClean="0"/>
              <a:t>This deduction is allocated between the NII and excluded portions of a distribution. In essence, the strategy offsets NII against charitable deductions.</a:t>
            </a:r>
          </a:p>
          <a:p>
            <a:pPr>
              <a:buFont typeface="Wingdings" panose="05000000000000000000" pitchFamily="2" charset="2"/>
              <a:buChar char="§"/>
            </a:pPr>
            <a:r>
              <a:rPr lang="en-US" dirty="0" smtClean="0"/>
              <a:t>An installment sale is another technique that can spread a prodigious taxable gain over a period of time to keep MAGI below the applicable threshold amounts in the year of sale and all later years.</a:t>
            </a:r>
          </a:p>
          <a:p>
            <a:pPr marL="114300" indent="0">
              <a:buNone/>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30</a:t>
            </a:fld>
            <a:endParaRPr lang="en-US"/>
          </a:p>
        </p:txBody>
      </p:sp>
    </p:spTree>
    <p:extLst>
      <p:ext uri="{BB962C8B-B14F-4D97-AF65-F5344CB8AC3E}">
        <p14:creationId xmlns:p14="http://schemas.microsoft.com/office/powerpoint/2010/main" val="9005679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Devising Strategies for 0.9% Medicare Payroll Tax</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There is a separate 0.9 percent Medicare payroll tax on earned income (including wages and net self-employment income) above MAGI thresholds. </a:t>
            </a:r>
          </a:p>
          <a:p>
            <a:pPr>
              <a:buFont typeface="Wingdings" panose="05000000000000000000" pitchFamily="2" charset="2"/>
              <a:buChar char="§"/>
            </a:pPr>
            <a:r>
              <a:rPr lang="en-US" dirty="0" smtClean="0"/>
              <a:t>High earning pre-retirees</a:t>
            </a:r>
            <a:r>
              <a:rPr lang="en-US" dirty="0"/>
              <a:t>, self-employed individuals, and employees with substantial company stock benefits should plan for this additional Medicare </a:t>
            </a:r>
            <a:r>
              <a:rPr lang="en-US" dirty="0" smtClean="0"/>
              <a:t>tax. </a:t>
            </a:r>
          </a:p>
          <a:p>
            <a:pPr lvl="1"/>
            <a:r>
              <a:rPr lang="en-US" dirty="0" smtClean="0"/>
              <a:t>Make projections related to expected income payments</a:t>
            </a:r>
            <a:endParaRPr lang="en-US" dirty="0"/>
          </a:p>
          <a:p>
            <a:pPr lvl="1"/>
            <a:r>
              <a:rPr lang="en-US" dirty="0" smtClean="0"/>
              <a:t>Time cash flows accordingly over the next several years.</a:t>
            </a:r>
            <a:endParaRPr lang="en-US" dirty="0"/>
          </a:p>
          <a:p>
            <a:pPr>
              <a:buFont typeface="Wingdings" panose="05000000000000000000" pitchFamily="2" charset="2"/>
              <a:buChar char="§"/>
            </a:pPr>
            <a:r>
              <a:rPr lang="en-US" dirty="0" smtClean="0"/>
              <a:t>Collaborate with clients’ employers and tax professionals when exercising stock options or accelerating </a:t>
            </a:r>
            <a:r>
              <a:rPr lang="en-US" dirty="0"/>
              <a:t>income payments to lessen the impact of high MAGI in subsequent years when investment income may be high</a:t>
            </a:r>
            <a:r>
              <a:rPr lang="en-US" dirty="0" smtClean="0"/>
              <a:t>.</a:t>
            </a:r>
          </a:p>
          <a:p>
            <a:pPr>
              <a:buFont typeface="Wingdings" panose="05000000000000000000" pitchFamily="2" charset="2"/>
              <a:buChar char="§"/>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31</a:t>
            </a:fld>
            <a:endParaRPr lang="en-US"/>
          </a:p>
        </p:txBody>
      </p:sp>
    </p:spTree>
    <p:extLst>
      <p:ext uri="{BB962C8B-B14F-4D97-AF65-F5344CB8AC3E}">
        <p14:creationId xmlns:p14="http://schemas.microsoft.com/office/powerpoint/2010/main" val="11912721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What Trust and Estate Income is Subject to Tax?</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Trusts and estates are separate taxable entities that receive income and pay expenses.</a:t>
            </a:r>
          </a:p>
          <a:p>
            <a:pPr>
              <a:buFont typeface="Wingdings" panose="05000000000000000000" pitchFamily="2" charset="2"/>
              <a:buChar char="§"/>
            </a:pPr>
            <a:r>
              <a:rPr lang="en-US" dirty="0"/>
              <a:t>For </a:t>
            </a:r>
            <a:r>
              <a:rPr lang="en-US" b="1" dirty="0" smtClean="0"/>
              <a:t>trusts </a:t>
            </a:r>
            <a:r>
              <a:rPr lang="en-US" dirty="0" smtClean="0"/>
              <a:t>and</a:t>
            </a:r>
            <a:r>
              <a:rPr lang="en-US" b="1" dirty="0" smtClean="0"/>
              <a:t> estates</a:t>
            </a:r>
            <a:r>
              <a:rPr lang="en-US" dirty="0" smtClean="0"/>
              <a:t>, </a:t>
            </a:r>
            <a:r>
              <a:rPr lang="en-US" dirty="0"/>
              <a:t>the </a:t>
            </a:r>
            <a:r>
              <a:rPr lang="en-US" dirty="0" smtClean="0"/>
              <a:t>3.8% surtax is imposed on </a:t>
            </a:r>
            <a:r>
              <a:rPr lang="en-US" dirty="0"/>
              <a:t>the </a:t>
            </a:r>
            <a:r>
              <a:rPr lang="en-US" b="1" dirty="0"/>
              <a:t>lesser</a:t>
            </a:r>
            <a:r>
              <a:rPr lang="en-US" dirty="0"/>
              <a:t> of</a:t>
            </a:r>
          </a:p>
          <a:p>
            <a:pPr marL="411480" lvl="1" indent="0">
              <a:buNone/>
            </a:pPr>
            <a:r>
              <a:rPr lang="en-US" dirty="0"/>
              <a:t>1. </a:t>
            </a:r>
            <a:r>
              <a:rPr lang="en-US" dirty="0" smtClean="0"/>
              <a:t>Undistributed net </a:t>
            </a:r>
            <a:r>
              <a:rPr lang="en-US" dirty="0"/>
              <a:t>i</a:t>
            </a:r>
            <a:r>
              <a:rPr lang="en-US" dirty="0" smtClean="0"/>
              <a:t>nvestment </a:t>
            </a:r>
            <a:r>
              <a:rPr lang="en-US" dirty="0"/>
              <a:t>i</a:t>
            </a:r>
            <a:r>
              <a:rPr lang="en-US" dirty="0" smtClean="0"/>
              <a:t>ncome </a:t>
            </a:r>
            <a:r>
              <a:rPr lang="en-US" u="sng" dirty="0" smtClean="0"/>
              <a:t>OR</a:t>
            </a:r>
            <a:r>
              <a:rPr lang="en-US" dirty="0" smtClean="0"/>
              <a:t> the</a:t>
            </a:r>
            <a:endParaRPr lang="en-US" dirty="0"/>
          </a:p>
          <a:p>
            <a:pPr marL="411480" lvl="1" indent="0">
              <a:buNone/>
            </a:pPr>
            <a:r>
              <a:rPr lang="en-US" dirty="0"/>
              <a:t>2. Excess of </a:t>
            </a:r>
            <a:r>
              <a:rPr lang="en-US" dirty="0" smtClean="0"/>
              <a:t>the trust/estate’s adjusted gross income (AGI) over the </a:t>
            </a:r>
          </a:p>
          <a:p>
            <a:pPr marL="411480" lvl="1" indent="0">
              <a:buNone/>
            </a:pPr>
            <a:r>
              <a:rPr lang="en-US" dirty="0"/>
              <a:t> </a:t>
            </a:r>
            <a:r>
              <a:rPr lang="en-US" dirty="0" smtClean="0"/>
              <a:t>   dollar amount at which the highest estate or trust income tax</a:t>
            </a:r>
          </a:p>
          <a:p>
            <a:pPr marL="411480" lvl="1" indent="0">
              <a:buNone/>
            </a:pPr>
            <a:r>
              <a:rPr lang="en-US" dirty="0"/>
              <a:t> </a:t>
            </a:r>
            <a:r>
              <a:rPr lang="en-US" dirty="0" smtClean="0"/>
              <a:t>   bracket begins.</a:t>
            </a:r>
            <a:endParaRPr lang="en-US" dirty="0"/>
          </a:p>
          <a:p>
            <a:pPr>
              <a:buFont typeface="Wingdings" panose="05000000000000000000" pitchFamily="2" charset="2"/>
              <a:buChar char="§"/>
            </a:pPr>
            <a:r>
              <a:rPr lang="en-US" dirty="0" smtClean="0"/>
              <a:t>Income distributed to the beneficiary of a trust or estate is generally deductible by the trust or estate and taxable to the beneficiary under the distributable net income rules.</a:t>
            </a:r>
          </a:p>
          <a:p>
            <a:pPr marL="411480" lvl="1" indent="0">
              <a:buNone/>
            </a:pPr>
            <a:endParaRPr lang="en-US" dirty="0" smtClean="0"/>
          </a:p>
          <a:p>
            <a:pPr marL="411480" lvl="1" indent="0">
              <a:buNone/>
            </a:pPr>
            <a:endParaRPr lang="en-US" dirty="0" smtClean="0"/>
          </a:p>
          <a:p>
            <a:pPr marL="114300" indent="0">
              <a:buNone/>
            </a:pPr>
            <a:endParaRPr lang="en-US" dirty="0" smtClean="0"/>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32</a:t>
            </a:fld>
            <a:endParaRPr lang="en-US"/>
          </a:p>
        </p:txBody>
      </p:sp>
    </p:spTree>
    <p:extLst>
      <p:ext uri="{BB962C8B-B14F-4D97-AF65-F5344CB8AC3E}">
        <p14:creationId xmlns:p14="http://schemas.microsoft.com/office/powerpoint/2010/main" val="296521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Specific Trusts Not Subject to Surtax </a:t>
            </a:r>
            <a:endParaRPr lang="en-US" sz="4000" dirty="0"/>
          </a:p>
        </p:txBody>
      </p:sp>
      <p:sp>
        <p:nvSpPr>
          <p:cNvPr id="3" name="Content Placeholder 2"/>
          <p:cNvSpPr>
            <a:spLocks noGrp="1"/>
          </p:cNvSpPr>
          <p:nvPr>
            <p:ph idx="1"/>
          </p:nvPr>
        </p:nvSpPr>
        <p:spPr>
          <a:xfrm>
            <a:off x="457200" y="1371600"/>
            <a:ext cx="7620000" cy="4876800"/>
          </a:xfrm>
        </p:spPr>
        <p:txBody>
          <a:bodyPr/>
          <a:lstStyle/>
          <a:p>
            <a:pPr>
              <a:buFont typeface="Wingdings" panose="05000000000000000000" pitchFamily="2" charset="2"/>
              <a:buChar char="§"/>
            </a:pPr>
            <a:r>
              <a:rPr lang="en-US" dirty="0" smtClean="0"/>
              <a:t>A trust, all the unexpired interests of which are devoted to a charitable purpose</a:t>
            </a:r>
          </a:p>
          <a:p>
            <a:pPr>
              <a:buFont typeface="Wingdings" panose="05000000000000000000" pitchFamily="2" charset="2"/>
              <a:buChar char="§"/>
            </a:pPr>
            <a:r>
              <a:rPr lang="en-US" dirty="0" smtClean="0"/>
              <a:t>A trust exempt from tax under IRC Section 501 (c) </a:t>
            </a:r>
          </a:p>
          <a:p>
            <a:pPr>
              <a:buFont typeface="Wingdings" panose="05000000000000000000" pitchFamily="2" charset="2"/>
              <a:buChar char="§"/>
            </a:pPr>
            <a:r>
              <a:rPr lang="en-US" dirty="0" smtClean="0"/>
              <a:t>A charitable remainder trust</a:t>
            </a:r>
          </a:p>
          <a:p>
            <a:pPr>
              <a:buFont typeface="Wingdings" panose="05000000000000000000" pitchFamily="2" charset="2"/>
              <a:buChar char="§"/>
            </a:pPr>
            <a:r>
              <a:rPr lang="en-US" dirty="0" smtClean="0"/>
              <a:t>A grantor trust</a:t>
            </a:r>
          </a:p>
          <a:p>
            <a:pPr>
              <a:buFont typeface="Wingdings" panose="05000000000000000000" pitchFamily="2" charset="2"/>
              <a:buChar char="§"/>
            </a:pPr>
            <a:r>
              <a:rPr lang="en-US" dirty="0" smtClean="0"/>
              <a:t>Most foreign trusts</a:t>
            </a:r>
          </a:p>
          <a:p>
            <a:pPr>
              <a:buFont typeface="Wingdings" panose="05000000000000000000" pitchFamily="2" charset="2"/>
              <a:buChar char="§"/>
            </a:pPr>
            <a:r>
              <a:rPr lang="en-US" dirty="0" smtClean="0"/>
              <a:t>Business trusts</a:t>
            </a:r>
          </a:p>
          <a:p>
            <a:pPr>
              <a:buFont typeface="Wingdings" panose="05000000000000000000" pitchFamily="2" charset="2"/>
              <a:buChar char="§"/>
            </a:pPr>
            <a:r>
              <a:rPr lang="en-US" dirty="0"/>
              <a:t>C</a:t>
            </a:r>
            <a:r>
              <a:rPr lang="en-US" dirty="0" smtClean="0"/>
              <a:t>ommon trust funds</a:t>
            </a:r>
          </a:p>
          <a:p>
            <a:pPr>
              <a:buFont typeface="Wingdings" panose="05000000000000000000" pitchFamily="2" charset="2"/>
              <a:buChar char="§"/>
            </a:pPr>
            <a:r>
              <a:rPr lang="en-US" dirty="0" smtClean="0"/>
              <a:t>Any other trust statutorily exempt from Subtitle A taxes, such as health savings accounts and qualified tuition programs.</a:t>
            </a:r>
          </a:p>
          <a:p>
            <a:pPr marL="114300" indent="0">
              <a:buNone/>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33</a:t>
            </a:fld>
            <a:endParaRPr lang="en-US"/>
          </a:p>
        </p:txBody>
      </p:sp>
    </p:spTree>
    <p:extLst>
      <p:ext uri="{BB962C8B-B14F-4D97-AF65-F5344CB8AC3E}">
        <p14:creationId xmlns:p14="http://schemas.microsoft.com/office/powerpoint/2010/main" val="979183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Calculation of the Amount of Surtax Payable for Trusts</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b="1" dirty="0" smtClean="0"/>
              <a:t>Example 1 </a:t>
            </a:r>
            <a:r>
              <a:rPr lang="en-US" dirty="0" smtClean="0"/>
              <a:t>– A trust subject to the surtax received $26,000 of dividends in 2014 and made no distributions. </a:t>
            </a:r>
            <a:r>
              <a:rPr lang="en-US" i="1" dirty="0" smtClean="0"/>
              <a:t>How much surtax is payable?</a:t>
            </a:r>
          </a:p>
          <a:p>
            <a:pPr>
              <a:buFont typeface="Wingdings" panose="05000000000000000000" pitchFamily="2" charset="2"/>
              <a:buChar char="§"/>
            </a:pPr>
            <a:r>
              <a:rPr lang="en-US" b="1" i="1" dirty="0"/>
              <a:t>Example </a:t>
            </a:r>
            <a:r>
              <a:rPr lang="en-US" b="1" i="1" dirty="0" smtClean="0"/>
              <a:t>2</a:t>
            </a:r>
            <a:r>
              <a:rPr lang="en-US" b="1" dirty="0" smtClean="0"/>
              <a:t> </a:t>
            </a:r>
            <a:r>
              <a:rPr lang="en-US" dirty="0" smtClean="0"/>
              <a:t>– Assume the same facts as in Example 1, except that $13,850 of the trust income was distributed to beneficiaries. </a:t>
            </a:r>
            <a:r>
              <a:rPr lang="en-US" i="1" dirty="0" smtClean="0"/>
              <a:t>How much surtax is payable?</a:t>
            </a:r>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34</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886200"/>
            <a:ext cx="6781800" cy="2438400"/>
          </a:xfrm>
          <a:prstGeom prst="rect">
            <a:avLst/>
          </a:prstGeom>
        </p:spPr>
      </p:pic>
    </p:spTree>
    <p:extLst>
      <p:ext uri="{BB962C8B-B14F-4D97-AF65-F5344CB8AC3E}">
        <p14:creationId xmlns:p14="http://schemas.microsoft.com/office/powerpoint/2010/main" val="408784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Limiting the Surtax with Trust and Estate Distributions</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Educate clients who are trustees or beneficiaries of an estate or trust on strategies that will be effective in limiting the new Medicare surtax. The surtax applies </a:t>
            </a:r>
            <a:r>
              <a:rPr lang="en-US" b="1" u="sng" dirty="0" smtClean="0"/>
              <a:t>only</a:t>
            </a:r>
            <a:r>
              <a:rPr lang="en-US" dirty="0" smtClean="0"/>
              <a:t> to the undistributed NII of a trust or estate. </a:t>
            </a:r>
          </a:p>
          <a:p>
            <a:pPr>
              <a:buFont typeface="Wingdings" panose="05000000000000000000" pitchFamily="2" charset="2"/>
              <a:buChar char="§"/>
            </a:pPr>
            <a:r>
              <a:rPr lang="en-US" dirty="0" smtClean="0"/>
              <a:t>Generally, if income is accumulated, then the income is taxed to the trust/estate. If income is distributed, then the trust/estate gets an income tax deduction and beneficiaries report taxable income.</a:t>
            </a:r>
          </a:p>
          <a:p>
            <a:pPr>
              <a:buFont typeface="Wingdings" panose="05000000000000000000" pitchFamily="2" charset="2"/>
              <a:buChar char="§"/>
            </a:pPr>
            <a:r>
              <a:rPr lang="en-US" dirty="0" smtClean="0"/>
              <a:t>Advise trustees to increase NII distributions to beneficiaries who are in low income tax brackets, to be taxed at their lower rates, rather than at the trust/estate rate (39.6% after the $12,150 threshold is reached).</a:t>
            </a:r>
          </a:p>
          <a:p>
            <a:pPr>
              <a:buFont typeface="Wingdings" panose="05000000000000000000" pitchFamily="2" charset="2"/>
              <a:buChar char="§"/>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35</a:t>
            </a:fld>
            <a:endParaRPr lang="en-US"/>
          </a:p>
        </p:txBody>
      </p:sp>
    </p:spTree>
    <p:extLst>
      <p:ext uri="{BB962C8B-B14F-4D97-AF65-F5344CB8AC3E}">
        <p14:creationId xmlns:p14="http://schemas.microsoft.com/office/powerpoint/2010/main" val="15148120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Caveats for Managing Trust and Estate Distributions</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Factor in low federal trust and estate tax threshold for income distributions from trusts.</a:t>
            </a:r>
          </a:p>
          <a:p>
            <a:pPr>
              <a:buFont typeface="Wingdings" panose="05000000000000000000" pitchFamily="2" charset="2"/>
              <a:buChar char="§"/>
            </a:pPr>
            <a:r>
              <a:rPr lang="en-US" dirty="0"/>
              <a:t>Distributions must be consistent with governing instrument and fiduciary duties. </a:t>
            </a:r>
            <a:endParaRPr lang="en-US" dirty="0" smtClean="0"/>
          </a:p>
          <a:p>
            <a:pPr>
              <a:buFont typeface="Wingdings" panose="05000000000000000000" pitchFamily="2" charset="2"/>
              <a:buChar char="§"/>
            </a:pPr>
            <a:r>
              <a:rPr lang="en-US" dirty="0" smtClean="0"/>
              <a:t>Check with fiduciaries for other implications, such as the possible disadvantages of exposing the allocated assets to a divorcing spouse or creditor. </a:t>
            </a:r>
          </a:p>
          <a:p>
            <a:pPr>
              <a:buFont typeface="Wingdings" panose="05000000000000000000" pitchFamily="2" charset="2"/>
              <a:buChar char="§"/>
            </a:pPr>
            <a:r>
              <a:rPr lang="en-US" dirty="0" smtClean="0"/>
              <a:t>Account for the effects of shifting income on high income beneficiaries already subject to the surtax.</a:t>
            </a:r>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36</a:t>
            </a:fld>
            <a:endParaRPr lang="en-US"/>
          </a:p>
        </p:txBody>
      </p:sp>
    </p:spTree>
    <p:extLst>
      <p:ext uri="{BB962C8B-B14F-4D97-AF65-F5344CB8AC3E}">
        <p14:creationId xmlns:p14="http://schemas.microsoft.com/office/powerpoint/2010/main" val="8864398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Discretionary Income Distributions from Trusts</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b="1" dirty="0"/>
              <a:t>Example 1 </a:t>
            </a:r>
            <a:r>
              <a:rPr lang="en-US" dirty="0"/>
              <a:t>– </a:t>
            </a:r>
            <a:r>
              <a:rPr lang="en-US" dirty="0" smtClean="0"/>
              <a:t>The Brady Family Trust has $79,150 of interest and dividend income and no other AGI in 2014. The trustee is authorized to make discretionary distributions of all or any part of the trust income to Marsha, the sole beneficiary of the trust and a single taxpayer. Marsha has $21,000 of taxable income aside from trust distributions. </a:t>
            </a:r>
            <a:r>
              <a:rPr lang="en-US" i="1" dirty="0" smtClean="0"/>
              <a:t>How </a:t>
            </a:r>
            <a:r>
              <a:rPr lang="en-US" i="1" dirty="0"/>
              <a:t>much surtax is payable</a:t>
            </a:r>
            <a:r>
              <a:rPr lang="en-US" i="1" dirty="0" smtClean="0"/>
              <a:t>?</a:t>
            </a:r>
          </a:p>
          <a:p>
            <a:pPr>
              <a:buFont typeface="Wingdings" panose="05000000000000000000" pitchFamily="2" charset="2"/>
              <a:buChar char="§"/>
            </a:pPr>
            <a:r>
              <a:rPr lang="en-US" b="1" i="1" dirty="0"/>
              <a:t>Example 2</a:t>
            </a:r>
            <a:r>
              <a:rPr lang="en-US" b="1" dirty="0"/>
              <a:t> </a:t>
            </a:r>
            <a:r>
              <a:rPr lang="en-US" dirty="0"/>
              <a:t>– </a:t>
            </a:r>
            <a:r>
              <a:rPr lang="en-US" dirty="0" smtClean="0"/>
              <a:t>Assume </a:t>
            </a:r>
            <a:r>
              <a:rPr lang="en-US" dirty="0"/>
              <a:t>the same facts as in Example </a:t>
            </a:r>
            <a:r>
              <a:rPr lang="en-US" dirty="0" smtClean="0"/>
              <a:t>1, except </a:t>
            </a:r>
            <a:r>
              <a:rPr lang="en-US" dirty="0"/>
              <a:t>that </a:t>
            </a:r>
            <a:r>
              <a:rPr lang="en-US" dirty="0" smtClean="0"/>
              <a:t>the trustee had decided to instead distribute $67,000 to Marsha. </a:t>
            </a:r>
            <a:r>
              <a:rPr lang="en-US" i="1" dirty="0"/>
              <a:t>How much surtax </a:t>
            </a:r>
            <a:r>
              <a:rPr lang="en-US" i="1" dirty="0" smtClean="0"/>
              <a:t>is now </a:t>
            </a:r>
            <a:r>
              <a:rPr lang="en-US" i="1" dirty="0"/>
              <a:t>payable?</a:t>
            </a:r>
          </a:p>
          <a:p>
            <a:pPr marL="114300" indent="0">
              <a:buNone/>
            </a:pPr>
            <a:endParaRPr lang="en-US" i="1" dirty="0"/>
          </a:p>
          <a:p>
            <a:pPr>
              <a:buFont typeface="Wingdings" panose="05000000000000000000" pitchFamily="2" charset="2"/>
              <a:buChar char="§"/>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37</a:t>
            </a:fld>
            <a:endParaRPr lang="en-US"/>
          </a:p>
        </p:txBody>
      </p:sp>
    </p:spTree>
    <p:extLst>
      <p:ext uri="{BB962C8B-B14F-4D97-AF65-F5344CB8AC3E}">
        <p14:creationId xmlns:p14="http://schemas.microsoft.com/office/powerpoint/2010/main" val="11830310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Suitable Trust and Estate Investments to Mitigate Surtax</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Reduce capital gains via low turn-over funds and decrease taxable interest income by utilizing tax-exempt bonds.</a:t>
            </a:r>
          </a:p>
          <a:p>
            <a:pPr>
              <a:buFont typeface="Wingdings" panose="05000000000000000000" pitchFamily="2" charset="2"/>
              <a:buChar char="§"/>
            </a:pPr>
            <a:r>
              <a:rPr lang="en-US" dirty="0" smtClean="0"/>
              <a:t>Consider the tax-deferred growth and tax-free death benefit of life insurance in trusts and estates when reviewing its role in limiting the surtax.</a:t>
            </a:r>
          </a:p>
          <a:p>
            <a:pPr marL="114300" indent="0">
              <a:buNone/>
            </a:pPr>
            <a:endParaRPr lang="en-US" dirty="0"/>
          </a:p>
          <a:p>
            <a:pPr marL="114300" indent="0">
              <a:buNone/>
            </a:pPr>
            <a:endParaRPr lang="en-US" dirty="0" smtClean="0"/>
          </a:p>
          <a:p>
            <a:pPr>
              <a:buFont typeface="Wingdings" panose="05000000000000000000" pitchFamily="2" charset="2"/>
              <a:buChar char="§"/>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38</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3657600"/>
            <a:ext cx="5410200" cy="2667000"/>
          </a:xfrm>
          <a:prstGeom prst="rect">
            <a:avLst/>
          </a:prstGeom>
        </p:spPr>
      </p:pic>
    </p:spTree>
    <p:extLst>
      <p:ext uri="{BB962C8B-B14F-4D97-AF65-F5344CB8AC3E}">
        <p14:creationId xmlns:p14="http://schemas.microsoft.com/office/powerpoint/2010/main" val="7860131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Additional Trust Tax-Reducing Insights</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Fiduciaries can recognize gain at the trust level or have beneficiaries take a carryover basis in the asset with no gain to the trust when they make in-kind trust distributions of an appreciated asset to beneficiaries. </a:t>
            </a:r>
          </a:p>
          <a:p>
            <a:pPr>
              <a:buFont typeface="Wingdings" panose="05000000000000000000" pitchFamily="2" charset="2"/>
              <a:buChar char="§"/>
            </a:pPr>
            <a:r>
              <a:rPr lang="en-US" dirty="0" smtClean="0"/>
              <a:t>An election would apply to all in-kind trust asset distributions made during the tax year. This election is not favorable if the trust beneficiary does not plan to sell the asset anytime soon (i.e. recognition of any gain would be deferred until the sale).</a:t>
            </a:r>
          </a:p>
          <a:p>
            <a:pPr>
              <a:buFont typeface="Wingdings" panose="05000000000000000000" pitchFamily="2" charset="2"/>
              <a:buChar char="§"/>
            </a:pPr>
            <a:r>
              <a:rPr lang="en-US" dirty="0" smtClean="0"/>
              <a:t>The Medicare surtax, just like the capital gains tax, does not apply to assets held at death.</a:t>
            </a:r>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39</a:t>
            </a:fld>
            <a:endParaRPr lang="en-US"/>
          </a:p>
        </p:txBody>
      </p:sp>
    </p:spTree>
    <p:extLst>
      <p:ext uri="{BB962C8B-B14F-4D97-AF65-F5344CB8AC3E}">
        <p14:creationId xmlns:p14="http://schemas.microsoft.com/office/powerpoint/2010/main" val="272553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Agenda</a:t>
            </a:r>
            <a:endParaRPr lang="en-US" sz="4000" dirty="0"/>
          </a:p>
        </p:txBody>
      </p:sp>
      <p:sp>
        <p:nvSpPr>
          <p:cNvPr id="3" name="Content Placeholder 2"/>
          <p:cNvSpPr>
            <a:spLocks noGrp="1"/>
          </p:cNvSpPr>
          <p:nvPr>
            <p:ph idx="1"/>
          </p:nvPr>
        </p:nvSpPr>
        <p:spPr>
          <a:xfrm>
            <a:off x="457200" y="1828800"/>
            <a:ext cx="7620000" cy="4419600"/>
          </a:xfrm>
        </p:spPr>
        <p:txBody>
          <a:bodyPr/>
          <a:lstStyle/>
          <a:p>
            <a:pPr>
              <a:buFont typeface="Wingdings" panose="05000000000000000000" pitchFamily="2" charset="2"/>
              <a:buChar char="§"/>
            </a:pPr>
            <a:r>
              <a:rPr lang="en-US" dirty="0" smtClean="0"/>
              <a:t>Why plan for new 3.8% Medicare surtax?</a:t>
            </a:r>
          </a:p>
          <a:p>
            <a:pPr>
              <a:buFont typeface="Wingdings" panose="05000000000000000000" pitchFamily="2" charset="2"/>
              <a:buChar char="§"/>
            </a:pPr>
            <a:r>
              <a:rPr lang="en-US" dirty="0" smtClean="0"/>
              <a:t>Application of Medicare surtax to individuals</a:t>
            </a:r>
          </a:p>
          <a:p>
            <a:pPr>
              <a:buFont typeface="Wingdings" panose="05000000000000000000" pitchFamily="2" charset="2"/>
              <a:buChar char="§"/>
            </a:pPr>
            <a:r>
              <a:rPr lang="en-US" dirty="0" smtClean="0"/>
              <a:t>Prudent planning opportunities to minimize surtax impact</a:t>
            </a:r>
          </a:p>
          <a:p>
            <a:pPr>
              <a:buFont typeface="Wingdings" panose="05000000000000000000" pitchFamily="2" charset="2"/>
              <a:buChar char="§"/>
            </a:pPr>
            <a:r>
              <a:rPr lang="en-US" dirty="0" smtClean="0"/>
              <a:t>Viable wealth transfer options</a:t>
            </a:r>
          </a:p>
          <a:p>
            <a:pPr>
              <a:buFont typeface="Wingdings" panose="05000000000000000000" pitchFamily="2" charset="2"/>
              <a:buChar char="§"/>
            </a:pPr>
            <a:r>
              <a:rPr lang="en-US" dirty="0"/>
              <a:t>Application of Medicare surtax to trusts and </a:t>
            </a:r>
            <a:r>
              <a:rPr lang="en-US" dirty="0" smtClean="0"/>
              <a:t>estates</a:t>
            </a:r>
          </a:p>
          <a:p>
            <a:pPr>
              <a:buFont typeface="Wingdings" panose="05000000000000000000" pitchFamily="2" charset="2"/>
              <a:buChar char="§"/>
            </a:pPr>
            <a:r>
              <a:rPr lang="en-US" dirty="0" smtClean="0"/>
              <a:t>Trust-tax </a:t>
            </a:r>
            <a:r>
              <a:rPr lang="en-US" dirty="0"/>
              <a:t>r</a:t>
            </a:r>
            <a:r>
              <a:rPr lang="en-US" dirty="0" smtClean="0"/>
              <a:t>educing techniques</a:t>
            </a:r>
          </a:p>
          <a:p>
            <a:pPr>
              <a:buFont typeface="Wingdings" panose="05000000000000000000" pitchFamily="2" charset="2"/>
              <a:buChar char="§"/>
            </a:pPr>
            <a:r>
              <a:rPr lang="en-US" dirty="0" smtClean="0"/>
              <a:t>Bottom line</a:t>
            </a: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4</a:t>
            </a:fld>
            <a:endParaRPr lang="en-US"/>
          </a:p>
        </p:txBody>
      </p:sp>
    </p:spTree>
    <p:extLst>
      <p:ext uri="{BB962C8B-B14F-4D97-AF65-F5344CB8AC3E}">
        <p14:creationId xmlns:p14="http://schemas.microsoft.com/office/powerpoint/2010/main" val="7687046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Trust Material Participation</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A family owned business traditionally pass to heirs through a trust. Thus, a large number of trusts own substantial interests in pass-through businesses.</a:t>
            </a:r>
          </a:p>
          <a:p>
            <a:pPr>
              <a:buFont typeface="Wingdings" panose="05000000000000000000" pitchFamily="2" charset="2"/>
              <a:buChar char="§"/>
            </a:pPr>
            <a:r>
              <a:rPr lang="en-US" dirty="0" smtClean="0"/>
              <a:t>Unlike the rules for individuals, IRS rules and Treasury regulations do not provide much guidance for determining material participation of a trust in businesses that it owns.</a:t>
            </a:r>
          </a:p>
          <a:p>
            <a:pPr>
              <a:buFont typeface="Wingdings" panose="05000000000000000000" pitchFamily="2" charset="2"/>
              <a:buChar char="§"/>
            </a:pPr>
            <a:r>
              <a:rPr lang="en-US" dirty="0" smtClean="0"/>
              <a:t>The IRS currently contends that material participation for a </a:t>
            </a:r>
            <a:r>
              <a:rPr lang="en-US" dirty="0" err="1" smtClean="0"/>
              <a:t>nongrantor</a:t>
            </a:r>
            <a:r>
              <a:rPr lang="en-US" dirty="0" smtClean="0"/>
              <a:t> trust should be determined based solely on the trustee’s participation in the activity and should not include participation of any agents of the trust</a:t>
            </a:r>
            <a:r>
              <a:rPr lang="en-US" baseline="30000" dirty="0" smtClean="0"/>
              <a:t>1</a:t>
            </a:r>
            <a:r>
              <a:rPr lang="en-US" dirty="0" smtClean="0"/>
              <a:t>.</a:t>
            </a:r>
          </a:p>
          <a:p>
            <a:pPr marL="114300" indent="0">
              <a:buNone/>
            </a:pPr>
            <a:endParaRPr lang="en-US" dirty="0" smtClean="0"/>
          </a:p>
          <a:p>
            <a:pPr marL="114300" indent="0">
              <a:buNone/>
            </a:pPr>
            <a:r>
              <a:rPr lang="en-US" baseline="30000" dirty="0" smtClean="0"/>
              <a:t>1</a:t>
            </a:r>
            <a:r>
              <a:rPr lang="en-US" sz="2000" dirty="0" smtClean="0"/>
              <a:t>Position discussed by IRS in TAM200733023 and PLR 201029014.</a:t>
            </a: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40</a:t>
            </a:fld>
            <a:endParaRPr lang="en-US"/>
          </a:p>
        </p:txBody>
      </p:sp>
    </p:spTree>
    <p:extLst>
      <p:ext uri="{BB962C8B-B14F-4D97-AF65-F5344CB8AC3E}">
        <p14:creationId xmlns:p14="http://schemas.microsoft.com/office/powerpoint/2010/main" val="14581852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Two New Tax Forms to Pay Medicare Taxes</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u="sng" dirty="0" smtClean="0"/>
              <a:t>Form 8960 </a:t>
            </a:r>
            <a:r>
              <a:rPr lang="en-US" dirty="0" smtClean="0"/>
              <a:t>to pay the 3.8% Medicare Surtax</a:t>
            </a:r>
          </a:p>
          <a:p>
            <a:pPr>
              <a:buFont typeface="Wingdings" panose="05000000000000000000" pitchFamily="2" charset="2"/>
              <a:buChar char="§"/>
            </a:pPr>
            <a:r>
              <a:rPr lang="en-US" u="sng" dirty="0" smtClean="0"/>
              <a:t>Form 8959 </a:t>
            </a:r>
            <a:r>
              <a:rPr lang="en-US" dirty="0" smtClean="0"/>
              <a:t>to determine if you owe the Additional Medicare Tax and/or whether your company withheld the appropriate amount of Additional Medicare Tax from your wages or compensation. Depending on your income and filing status, you may be eligible for a refund or a credit.</a:t>
            </a:r>
          </a:p>
          <a:p>
            <a:pPr lvl="1"/>
            <a:r>
              <a:rPr lang="en-US" dirty="0" smtClean="0"/>
              <a:t>IRS wants to ensure sufficient Additional Medicare Tax is paid.</a:t>
            </a:r>
          </a:p>
          <a:p>
            <a:pPr lvl="1"/>
            <a:r>
              <a:rPr lang="en-US" dirty="0" smtClean="0"/>
              <a:t>W-2 is needed to complete the calculations on the new form. </a:t>
            </a:r>
            <a:endParaRPr lang="en-US" dirty="0"/>
          </a:p>
          <a:p>
            <a:pPr marL="411480" lvl="1" indent="0">
              <a:buNone/>
            </a:pPr>
            <a:endParaRPr lang="en-US" dirty="0" smtClean="0"/>
          </a:p>
          <a:p>
            <a:pPr marL="411480" lvl="1" indent="0">
              <a:buNone/>
            </a:pPr>
            <a:endParaRPr lang="en-US" dirty="0"/>
          </a:p>
          <a:p>
            <a:pPr marL="411480" lvl="1" indent="0">
              <a:buNone/>
            </a:pPr>
            <a:endParaRPr lang="en-US" dirty="0" smtClean="0"/>
          </a:p>
          <a:p>
            <a:pPr marL="411480" lvl="1" indent="0">
              <a:buNone/>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41</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724400"/>
            <a:ext cx="5334000" cy="1676400"/>
          </a:xfrm>
          <a:prstGeom prst="rect">
            <a:avLst/>
          </a:prstGeom>
        </p:spPr>
      </p:pic>
    </p:spTree>
    <p:extLst>
      <p:ext uri="{BB962C8B-B14F-4D97-AF65-F5344CB8AC3E}">
        <p14:creationId xmlns:p14="http://schemas.microsoft.com/office/powerpoint/2010/main" val="15250316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Bottom Line on Mitigating the Medicare Surtax</a:t>
            </a:r>
            <a:endParaRPr lang="en-US" sz="40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Medicare surtax planning can be a complex issue.</a:t>
            </a:r>
          </a:p>
          <a:p>
            <a:pPr>
              <a:buFont typeface="Wingdings" panose="05000000000000000000" pitchFamily="2" charset="2"/>
              <a:buChar char="§"/>
            </a:pPr>
            <a:r>
              <a:rPr lang="en-US" dirty="0" smtClean="0"/>
              <a:t>Evaluate proactive income tax minimization techniques in tandem with the other elements of clients’ overall plans to determine if they fulfill their immediate and future goals.</a:t>
            </a:r>
          </a:p>
          <a:p>
            <a:pPr>
              <a:buFont typeface="Wingdings" panose="05000000000000000000" pitchFamily="2" charset="2"/>
              <a:buChar char="§"/>
            </a:pPr>
            <a:r>
              <a:rPr lang="en-US" dirty="0" smtClean="0"/>
              <a:t>Efficient coordination with estate and tax specialists is essential to facilitate a continuous strategic plan. Many investors created trusts with complex provisions designed to protect against a less preferable tax code.</a:t>
            </a:r>
          </a:p>
          <a:p>
            <a:pPr>
              <a:buFont typeface="Wingdings" panose="05000000000000000000" pitchFamily="2" charset="2"/>
              <a:buChar char="§"/>
            </a:pPr>
            <a:r>
              <a:rPr lang="en-US" dirty="0" smtClean="0"/>
              <a:t>Initiate meetings as a team to present timely wealth planning solutions to your clients in the top tax bracket.</a:t>
            </a:r>
          </a:p>
          <a:p>
            <a:pPr>
              <a:buFont typeface="Wingdings" panose="05000000000000000000" pitchFamily="2" charset="2"/>
              <a:buChar char="§"/>
            </a:pPr>
            <a:endParaRPr lang="en-US" dirty="0" smtClean="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42</a:t>
            </a:fld>
            <a:endParaRPr lang="en-US"/>
          </a:p>
        </p:txBody>
      </p:sp>
    </p:spTree>
    <p:extLst>
      <p:ext uri="{BB962C8B-B14F-4D97-AF65-F5344CB8AC3E}">
        <p14:creationId xmlns:p14="http://schemas.microsoft.com/office/powerpoint/2010/main" val="15250316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Questions?</a:t>
            </a:r>
            <a:endParaRPr lang="en-US" sz="4000"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0600" y="1676400"/>
            <a:ext cx="6096000" cy="4038600"/>
          </a:xfrm>
        </p:spPr>
      </p:pic>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43</a:t>
            </a:fld>
            <a:endParaRPr lang="en-US"/>
          </a:p>
        </p:txBody>
      </p:sp>
    </p:spTree>
    <p:extLst>
      <p:ext uri="{BB962C8B-B14F-4D97-AF65-F5344CB8AC3E}">
        <p14:creationId xmlns:p14="http://schemas.microsoft.com/office/powerpoint/2010/main" val="1575451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Importance of New Medicare Surtax</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3.8 </a:t>
            </a:r>
            <a:r>
              <a:rPr lang="en-US" dirty="0"/>
              <a:t>%</a:t>
            </a:r>
            <a:r>
              <a:rPr lang="en-US" dirty="0" smtClean="0"/>
              <a:t> Medicare surtax , a pivotal provision of the 2010 Patient Protection and Affordable Care Act, took effect on January 1, 2013.</a:t>
            </a:r>
          </a:p>
          <a:p>
            <a:pPr>
              <a:buFont typeface="Wingdings" panose="05000000000000000000" pitchFamily="2" charset="2"/>
              <a:buChar char="§"/>
            </a:pPr>
            <a:r>
              <a:rPr lang="en-US" dirty="0" smtClean="0"/>
              <a:t>New surtax will raise the marginal income tax rate for affected taxpayers. Thus, </a:t>
            </a:r>
            <a:r>
              <a:rPr lang="en-US" dirty="0"/>
              <a:t>t</a:t>
            </a:r>
            <a:r>
              <a:rPr lang="en-US" dirty="0" smtClean="0"/>
              <a:t>ax-conscious investment management is pivotal for fiduciaries and higher-income taxpayers.</a:t>
            </a:r>
          </a:p>
          <a:p>
            <a:pPr lvl="1"/>
            <a:r>
              <a:rPr lang="en-US" dirty="0" smtClean="0"/>
              <a:t>Higher income and investment taxes for top wage earners</a:t>
            </a:r>
          </a:p>
          <a:p>
            <a:pPr lvl="1"/>
            <a:r>
              <a:rPr lang="en-US" dirty="0" smtClean="0"/>
              <a:t>Compressed income tax threshold for estates and trusts</a:t>
            </a:r>
          </a:p>
          <a:p>
            <a:pPr marL="114300" indent="0">
              <a:buNone/>
            </a:pPr>
            <a:endParaRPr lang="en-US" dirty="0" smtClean="0"/>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5</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1429" y="4724400"/>
            <a:ext cx="2743200" cy="1600200"/>
          </a:xfrm>
          <a:prstGeom prst="rect">
            <a:avLst/>
          </a:prstGeom>
        </p:spPr>
      </p:pic>
    </p:spTree>
    <p:extLst>
      <p:ext uri="{BB962C8B-B14F-4D97-AF65-F5344CB8AC3E}">
        <p14:creationId xmlns:p14="http://schemas.microsoft.com/office/powerpoint/2010/main" val="2139005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Personal Income Subject to Surtax</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amount subject to the 3.8% Medicare surtax varies depending on whether the taxpayer is an individual or a trust or estate.</a:t>
            </a:r>
          </a:p>
          <a:p>
            <a:pPr>
              <a:buFont typeface="Wingdings" panose="05000000000000000000" pitchFamily="2" charset="2"/>
              <a:buChar char="§"/>
            </a:pPr>
            <a:r>
              <a:rPr lang="en-US" dirty="0"/>
              <a:t>For </a:t>
            </a:r>
            <a:r>
              <a:rPr lang="en-US" b="1" dirty="0"/>
              <a:t>individuals</a:t>
            </a:r>
            <a:r>
              <a:rPr lang="en-US" dirty="0"/>
              <a:t>, the amount is the </a:t>
            </a:r>
            <a:r>
              <a:rPr lang="en-US" b="1" dirty="0"/>
              <a:t>lesser</a:t>
            </a:r>
            <a:r>
              <a:rPr lang="en-US" dirty="0"/>
              <a:t> of</a:t>
            </a:r>
          </a:p>
          <a:p>
            <a:pPr marL="411480" lvl="1" indent="0">
              <a:buNone/>
            </a:pPr>
            <a:r>
              <a:rPr lang="en-US" dirty="0"/>
              <a:t>1. Net investment </a:t>
            </a:r>
            <a:r>
              <a:rPr lang="en-US" dirty="0" smtClean="0"/>
              <a:t>income </a:t>
            </a:r>
            <a:r>
              <a:rPr lang="en-US" u="sng" dirty="0"/>
              <a:t>OR</a:t>
            </a:r>
            <a:r>
              <a:rPr lang="en-US" dirty="0"/>
              <a:t> the</a:t>
            </a:r>
          </a:p>
          <a:p>
            <a:pPr marL="411480" lvl="1" indent="0">
              <a:buNone/>
            </a:pPr>
            <a:r>
              <a:rPr lang="en-US" dirty="0"/>
              <a:t>2. Excess of a taxpayer’s modified adjusted gross income (MAGI)</a:t>
            </a:r>
          </a:p>
          <a:p>
            <a:pPr marL="411480" lvl="1" indent="0">
              <a:buNone/>
            </a:pPr>
            <a:r>
              <a:rPr lang="en-US" dirty="0"/>
              <a:t>     over an applicable threshold amount based on the taxpayer’s</a:t>
            </a:r>
          </a:p>
          <a:p>
            <a:pPr marL="411480" lvl="1" indent="0">
              <a:buNone/>
            </a:pPr>
            <a:r>
              <a:rPr lang="en-US" dirty="0"/>
              <a:t>     filing status.</a:t>
            </a:r>
          </a:p>
          <a:p>
            <a:pPr>
              <a:buFont typeface="Wingdings" panose="05000000000000000000" pitchFamily="2" charset="2"/>
              <a:buChar char="§"/>
            </a:pPr>
            <a:r>
              <a:rPr lang="en-US" dirty="0" smtClean="0"/>
              <a:t>A taxpayer in the 39.6% tax bracket – the highest marginal income tax rate in 2013 and 2014 – could have a marginal rate of 43.4% on net investment income.</a:t>
            </a:r>
          </a:p>
          <a:p>
            <a:pPr marL="411480" lvl="1" indent="0">
              <a:buNone/>
            </a:pPr>
            <a:endParaRPr lang="en-US" dirty="0" smtClean="0"/>
          </a:p>
          <a:p>
            <a:pPr marL="411480" lvl="1" indent="0">
              <a:buNone/>
            </a:pPr>
            <a:endParaRPr lang="en-US" dirty="0" smtClean="0"/>
          </a:p>
          <a:p>
            <a:pPr marL="114300" indent="0">
              <a:buNone/>
            </a:pPr>
            <a:endParaRPr lang="en-US" dirty="0" smtClean="0"/>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6</a:t>
            </a:fld>
            <a:endParaRPr lang="en-US"/>
          </a:p>
        </p:txBody>
      </p:sp>
    </p:spTree>
    <p:extLst>
      <p:ext uri="{BB962C8B-B14F-4D97-AF65-F5344CB8AC3E}">
        <p14:creationId xmlns:p14="http://schemas.microsoft.com/office/powerpoint/2010/main" val="1442030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Modified Adjusted Gross Income</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Modified adjusted gross income (MAGI) is the amount that is compared to the threshold amount to determine the net investment income subject to the surtax.</a:t>
            </a:r>
          </a:p>
          <a:p>
            <a:pPr>
              <a:buFont typeface="Wingdings" panose="05000000000000000000" pitchFamily="2" charset="2"/>
              <a:buChar char="§"/>
            </a:pPr>
            <a:r>
              <a:rPr lang="en-US" dirty="0" smtClean="0"/>
              <a:t>MAGI equals</a:t>
            </a:r>
          </a:p>
          <a:p>
            <a:pPr lvl="1"/>
            <a:r>
              <a:rPr lang="en-US" dirty="0" smtClean="0"/>
              <a:t>Adjusted gross income (i.e. Form 1040, Line 37) PLUS</a:t>
            </a:r>
          </a:p>
          <a:p>
            <a:pPr lvl="1"/>
            <a:r>
              <a:rPr lang="en-US" dirty="0" smtClean="0"/>
              <a:t>Net foreign earned income exclusion</a:t>
            </a:r>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7</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371" y="4038600"/>
            <a:ext cx="6705600" cy="2133600"/>
          </a:xfrm>
          <a:prstGeom prst="rect">
            <a:avLst/>
          </a:prstGeom>
        </p:spPr>
      </p:pic>
    </p:spTree>
    <p:extLst>
      <p:ext uri="{BB962C8B-B14F-4D97-AF65-F5344CB8AC3E}">
        <p14:creationId xmlns:p14="http://schemas.microsoft.com/office/powerpoint/2010/main" val="693426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620000" cy="1143000"/>
          </a:xfrm>
        </p:spPr>
        <p:txBody>
          <a:bodyPr/>
          <a:lstStyle/>
          <a:p>
            <a:pPr algn="ctr"/>
            <a:r>
              <a:rPr lang="en-US" sz="4000" dirty="0" smtClean="0"/>
              <a:t>Applicable Threshold Amount</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threshold amount is the integral factor in determining the “lesser of” formula for purposes of calculating the surtax.</a:t>
            </a:r>
          </a:p>
          <a:p>
            <a:pPr>
              <a:buFont typeface="Wingdings" panose="05000000000000000000" pitchFamily="2" charset="2"/>
              <a:buChar char="§"/>
            </a:pPr>
            <a:r>
              <a:rPr lang="en-US" dirty="0" smtClean="0"/>
              <a:t>Threshold amounts for taxpayers</a:t>
            </a:r>
          </a:p>
          <a:p>
            <a:pPr lvl="1"/>
            <a:r>
              <a:rPr lang="en-US" dirty="0" smtClean="0"/>
              <a:t>Individual - $200,000</a:t>
            </a:r>
          </a:p>
          <a:p>
            <a:pPr lvl="1"/>
            <a:r>
              <a:rPr lang="en-US" dirty="0" smtClean="0"/>
              <a:t>Head of household (with qualifying person) - $200,000</a:t>
            </a:r>
          </a:p>
          <a:p>
            <a:pPr lvl="1"/>
            <a:r>
              <a:rPr lang="en-US" dirty="0" smtClean="0"/>
              <a:t>Married filing jointly - $250,000</a:t>
            </a:r>
          </a:p>
          <a:p>
            <a:pPr lvl="1"/>
            <a:r>
              <a:rPr lang="en-US" dirty="0" smtClean="0"/>
              <a:t>Estates/trusts - $12,150 (i.e. top tax income tax bracket in 2014)</a:t>
            </a:r>
          </a:p>
          <a:p>
            <a:pPr marL="114300" indent="0">
              <a:buNone/>
            </a:pPr>
            <a:endParaRPr lang="en-US" dirty="0" smtClean="0"/>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4294967295"/>
          </p:nvPr>
        </p:nvSpPr>
        <p:spPr>
          <a:xfrm>
            <a:off x="8531788" y="5648960"/>
            <a:ext cx="548640" cy="396240"/>
          </a:xfrm>
        </p:spPr>
        <p:txBody>
          <a:bodyPr/>
          <a:lstStyle/>
          <a:p>
            <a:fld id="{D0006F98-7F78-4402-936D-B9C8A82B47A4}" type="slidenum">
              <a:rPr lang="en-US" smtClean="0"/>
              <a:t>8</a:t>
            </a:fld>
            <a:endParaRPr lang="en-US"/>
          </a:p>
        </p:txBody>
      </p:sp>
    </p:spTree>
    <p:extLst>
      <p:ext uri="{BB962C8B-B14F-4D97-AF65-F5344CB8AC3E}">
        <p14:creationId xmlns:p14="http://schemas.microsoft.com/office/powerpoint/2010/main" val="611479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596893062"/>
              </p:ext>
            </p:extLst>
          </p:nvPr>
        </p:nvGraphicFramePr>
        <p:xfrm>
          <a:off x="381000" y="7620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81864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1404</TotalTime>
  <Words>3531</Words>
  <Application>Microsoft Office PowerPoint</Application>
  <PresentationFormat>On-screen Show (4:3)</PresentationFormat>
  <Paragraphs>311</Paragraphs>
  <Slides>43</Slides>
  <Notes>32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Adjacency</vt:lpstr>
      <vt:lpstr>Proactive Strategies for Mitigating the Medicare Surtax</vt:lpstr>
      <vt:lpstr>Circular 230 Disclaimer</vt:lpstr>
      <vt:lpstr>PowerPoint Presentation</vt:lpstr>
      <vt:lpstr>Agenda</vt:lpstr>
      <vt:lpstr>Importance of New Medicare Surtax</vt:lpstr>
      <vt:lpstr>Personal Income Subject to Surtax</vt:lpstr>
      <vt:lpstr>Modified Adjusted Gross Income</vt:lpstr>
      <vt:lpstr>Applicable Threshold Amount</vt:lpstr>
      <vt:lpstr>PowerPoint Presentation</vt:lpstr>
      <vt:lpstr>Types of Net Investment Income Subject to Surtax</vt:lpstr>
      <vt:lpstr>Types of Net Investment Income Not Subject to Surtax</vt:lpstr>
      <vt:lpstr>Planning to Reduce Exposure to Surtax for Individuals</vt:lpstr>
      <vt:lpstr>The Case for Tax-Free Municipal Bonds to Reduce Surtax</vt:lpstr>
      <vt:lpstr>Planning Around Surtax with Tax-Deferred Annuities</vt:lpstr>
      <vt:lpstr>Shielding Exposure to Surtax with Life Insurance</vt:lpstr>
      <vt:lpstr>Minimizing Surtax with Low NII Investments </vt:lpstr>
      <vt:lpstr>Maximizing Above-the-Line Deductions</vt:lpstr>
      <vt:lpstr>Impact of Capital Loss Harvesting </vt:lpstr>
      <vt:lpstr>Surtax Planning with Retirement Income Distributions</vt:lpstr>
      <vt:lpstr>Timing Qualified Plan and IRA Distributions </vt:lpstr>
      <vt:lpstr>Applying NII Tax to Gain on Sale of Personal Residence</vt:lpstr>
      <vt:lpstr>Creating Material Participation in Passive Activities</vt:lpstr>
      <vt:lpstr>Defining Material Participation</vt:lpstr>
      <vt:lpstr>Grouping Passive Activities to Reduce NII</vt:lpstr>
      <vt:lpstr>Real Estate Rules for Grouping Passive Activities </vt:lpstr>
      <vt:lpstr>Viable Wealth Transfer Planning to Mitigate Medicare Surtax</vt:lpstr>
      <vt:lpstr>Charitable Planning for Surtax</vt:lpstr>
      <vt:lpstr>Charitable Remainder Trusts (CRTs) to Mitigate Surtax</vt:lpstr>
      <vt:lpstr>Planning with Charitable Remainder Trusts (CRTs)</vt:lpstr>
      <vt:lpstr>Charitable Lead Trusts (CLTs) and Installment Sale Opportunities</vt:lpstr>
      <vt:lpstr>Devising Strategies for 0.9% Medicare Payroll Tax</vt:lpstr>
      <vt:lpstr>What Trust and Estate Income is Subject to Tax?</vt:lpstr>
      <vt:lpstr>Specific Trusts Not Subject to Surtax </vt:lpstr>
      <vt:lpstr>Calculation of the Amount of Surtax Payable for Trusts</vt:lpstr>
      <vt:lpstr>Limiting the Surtax with Trust and Estate Distributions</vt:lpstr>
      <vt:lpstr>Caveats for Managing Trust and Estate Distributions</vt:lpstr>
      <vt:lpstr>Discretionary Income Distributions from Trusts</vt:lpstr>
      <vt:lpstr>Suitable Trust and Estate Investments to Mitigate Surtax</vt:lpstr>
      <vt:lpstr>Additional Trust Tax-Reducing Insights</vt:lpstr>
      <vt:lpstr>Trust Material Participation</vt:lpstr>
      <vt:lpstr>Two New Tax Forms to Pay Medicare Taxes</vt:lpstr>
      <vt:lpstr>Bottom Line on Mitigating the Medicare Surtax</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Proactive Strategies for Mitigating the Medicare Surtax</dc:title>
  <dc:creator>Mira</dc:creator>
  <cp:lastModifiedBy>Mira</cp:lastModifiedBy>
  <cp:revision>112</cp:revision>
  <dcterms:created xsi:type="dcterms:W3CDTF">2014-01-04T21:23:39Z</dcterms:created>
  <dcterms:modified xsi:type="dcterms:W3CDTF">2014-02-05T01:01:29Z</dcterms:modified>
</cp:coreProperties>
</file>