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xls" ContentType="application/vnd.ms-excel"/>
  <Default Extension="wmf" ContentType="image/x-wmf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emf" ContentType="image/x-emf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8"/>
  </p:notesMasterIdLst>
  <p:handoutMasterIdLst>
    <p:handoutMasterId r:id="rId39"/>
  </p:handoutMasterIdLst>
  <p:sldIdLst>
    <p:sldId id="398" r:id="rId2"/>
    <p:sldId id="354" r:id="rId3"/>
    <p:sldId id="442" r:id="rId4"/>
    <p:sldId id="410" r:id="rId5"/>
    <p:sldId id="352" r:id="rId6"/>
    <p:sldId id="413" r:id="rId7"/>
    <p:sldId id="412" r:id="rId8"/>
    <p:sldId id="423" r:id="rId9"/>
    <p:sldId id="386" r:id="rId10"/>
    <p:sldId id="415" r:id="rId11"/>
    <p:sldId id="416" r:id="rId12"/>
    <p:sldId id="426" r:id="rId13"/>
    <p:sldId id="441" r:id="rId14"/>
    <p:sldId id="420" r:id="rId15"/>
    <p:sldId id="378" r:id="rId16"/>
    <p:sldId id="377" r:id="rId17"/>
    <p:sldId id="419" r:id="rId18"/>
    <p:sldId id="375" r:id="rId19"/>
    <p:sldId id="376" r:id="rId20"/>
    <p:sldId id="311" r:id="rId21"/>
    <p:sldId id="405" r:id="rId22"/>
    <p:sldId id="439" r:id="rId23"/>
    <p:sldId id="421" r:id="rId24"/>
    <p:sldId id="422" r:id="rId25"/>
    <p:sldId id="407" r:id="rId26"/>
    <p:sldId id="409" r:id="rId27"/>
    <p:sldId id="424" r:id="rId28"/>
    <p:sldId id="435" r:id="rId29"/>
    <p:sldId id="443" r:id="rId30"/>
    <p:sldId id="437" r:id="rId31"/>
    <p:sldId id="438" r:id="rId32"/>
    <p:sldId id="429" r:id="rId33"/>
    <p:sldId id="428" r:id="rId34"/>
    <p:sldId id="427" r:id="rId35"/>
    <p:sldId id="440" r:id="rId36"/>
    <p:sldId id="387" r:id="rId37"/>
  </p:sldIdLst>
  <p:sldSz cx="9144000" cy="6858000" type="screen4x3"/>
  <p:notesSz cx="6950075" cy="92360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Sabo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Sabo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Sabo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Sabo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Sabon" pitchFamily="18" charset="0"/>
        <a:ea typeface="+mn-ea"/>
        <a:cs typeface="Arial" charset="0"/>
      </a:defRPr>
    </a:lvl5pPr>
    <a:lvl6pPr marL="2286000" algn="l" defTabSz="914400" rtl="0" eaLnBrk="1" latinLnBrk="0" hangingPunct="1">
      <a:defRPr sz="1400" kern="1200">
        <a:solidFill>
          <a:schemeClr val="tx1"/>
        </a:solidFill>
        <a:latin typeface="Sabon" pitchFamily="18" charset="0"/>
        <a:ea typeface="+mn-ea"/>
        <a:cs typeface="Arial" charset="0"/>
      </a:defRPr>
    </a:lvl6pPr>
    <a:lvl7pPr marL="2743200" algn="l" defTabSz="914400" rtl="0" eaLnBrk="1" latinLnBrk="0" hangingPunct="1">
      <a:defRPr sz="1400" kern="1200">
        <a:solidFill>
          <a:schemeClr val="tx1"/>
        </a:solidFill>
        <a:latin typeface="Sabon" pitchFamily="18" charset="0"/>
        <a:ea typeface="+mn-ea"/>
        <a:cs typeface="Arial" charset="0"/>
      </a:defRPr>
    </a:lvl7pPr>
    <a:lvl8pPr marL="3200400" algn="l" defTabSz="914400" rtl="0" eaLnBrk="1" latinLnBrk="0" hangingPunct="1">
      <a:defRPr sz="1400" kern="1200">
        <a:solidFill>
          <a:schemeClr val="tx1"/>
        </a:solidFill>
        <a:latin typeface="Sabon" pitchFamily="18" charset="0"/>
        <a:ea typeface="+mn-ea"/>
        <a:cs typeface="Arial" charset="0"/>
      </a:defRPr>
    </a:lvl8pPr>
    <a:lvl9pPr marL="3657600" algn="l" defTabSz="914400" rtl="0" eaLnBrk="1" latinLnBrk="0" hangingPunct="1">
      <a:defRPr sz="1400" kern="1200">
        <a:solidFill>
          <a:schemeClr val="tx1"/>
        </a:solidFill>
        <a:latin typeface="Sabo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808C8"/>
    <a:srgbClr val="0338CD"/>
    <a:srgbClr val="2D08C8"/>
    <a:srgbClr val="337A33"/>
    <a:srgbClr val="E1EBE1"/>
    <a:srgbClr val="FAFCFA"/>
    <a:srgbClr val="E8F0E8"/>
    <a:srgbClr val="283FA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807" autoAdjust="0"/>
  </p:normalViewPr>
  <p:slideViewPr>
    <p:cSldViewPr snapToGrid="0">
      <p:cViewPr>
        <p:scale>
          <a:sx n="100" d="100"/>
          <a:sy n="100" d="100"/>
        </p:scale>
        <p:origin x="-300" y="-1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68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38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\\PB-HOME\PB-Users\Partheme\Excel\Example%20GRAT%20with%20fixed%20income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0.17610477569614139"/>
          <c:y val="3.3657620663352025E-2"/>
          <c:w val="0.66821899417745201"/>
          <c:h val="0.87224307417336988"/>
        </c:manualLayout>
      </c:layout>
      <c:lineChart>
        <c:grouping val="standard"/>
        <c:ser>
          <c:idx val="0"/>
          <c:order val="0"/>
          <c:tx>
            <c:v>Fixed Income</c:v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cat>
            <c:strRef>
              <c:f>Sheet1!$A$13:$A$18</c:f>
              <c:strCache>
                <c:ptCount val="6"/>
                <c:pt idx="0">
                  <c:v>Initial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</c:strCache>
            </c:strRef>
          </c:cat>
          <c:val>
            <c:numRef>
              <c:f>Sheet1!$F$13:$F$18</c:f>
              <c:numCache>
                <c:formatCode>_("$"* #,##0_);_("$"* \(#,##0\);_("$"* "-"??_);_(@_)</c:formatCode>
                <c:ptCount val="6"/>
                <c:pt idx="0">
                  <c:v>1000000</c:v>
                </c:pt>
                <c:pt idx="1">
                  <c:v>758441</c:v>
                </c:pt>
                <c:pt idx="2" formatCode="#,##0">
                  <c:v>455323.43000000017</c:v>
                </c:pt>
                <c:pt idx="3" formatCode="#,##0">
                  <c:v>77938.172900000063</c:v>
                </c:pt>
                <c:pt idx="4" formatCode="#,##0">
                  <c:v>0</c:v>
                </c:pt>
                <c:pt idx="5" formatCode="#,##0">
                  <c:v>0</c:v>
                </c:pt>
              </c:numCache>
            </c:numRef>
          </c:val>
        </c:ser>
        <c:ser>
          <c:idx val="1"/>
          <c:order val="1"/>
          <c:tx>
            <c:v>Private Equity</c:v>
          </c:tx>
          <c:spPr>
            <a:ln>
              <a:solidFill>
                <a:schemeClr val="accent2"/>
              </a:solidFill>
            </a:ln>
            <a:effectLst>
              <a:outerShdw blurRad="50800" dist="50800" dir="5400000" algn="ctr" rotWithShape="0">
                <a:schemeClr val="bg1"/>
              </a:outerShdw>
            </a:effectLst>
          </c:spPr>
          <c:marker>
            <c:symbol val="none"/>
          </c:marker>
          <c:cat>
            <c:strRef>
              <c:f>Sheet1!$A$13:$A$18</c:f>
              <c:strCache>
                <c:ptCount val="6"/>
                <c:pt idx="0">
                  <c:v>Initial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</c:strCache>
            </c:strRef>
          </c:cat>
          <c:val>
            <c:numRef>
              <c:f>Sheet1!$J$13:$J$18</c:f>
              <c:numCache>
                <c:formatCode>_("$"* #,##0_);_("$"* \(#,##0\);_("$"* "-"??_);_(@_)</c:formatCode>
                <c:ptCount val="6"/>
                <c:pt idx="0">
                  <c:v>1000000</c:v>
                </c:pt>
                <c:pt idx="1">
                  <c:v>1200000</c:v>
                </c:pt>
                <c:pt idx="2" formatCode="#,##0">
                  <c:v>1440000</c:v>
                </c:pt>
                <c:pt idx="3" formatCode="#,##0">
                  <c:v>1728000</c:v>
                </c:pt>
                <c:pt idx="4" formatCode="#,##0">
                  <c:v>1684622.3660870001</c:v>
                </c:pt>
                <c:pt idx="5" formatCode="#,##0">
                  <c:v>1458442.096904401</c:v>
                </c:pt>
              </c:numCache>
            </c:numRef>
          </c:val>
        </c:ser>
        <c:marker val="1"/>
        <c:axId val="110400640"/>
        <c:axId val="110402176"/>
      </c:lineChart>
      <c:catAx>
        <c:axId val="110400640"/>
        <c:scaling>
          <c:orientation val="minMax"/>
        </c:scaling>
        <c:axPos val="b"/>
        <c:numFmt formatCode="General" sourceLinked="0"/>
        <c:tickLblPos val="nextTo"/>
        <c:crossAx val="110402176"/>
        <c:crosses val="autoZero"/>
        <c:auto val="1"/>
        <c:lblAlgn val="ctr"/>
        <c:lblOffset val="100"/>
      </c:catAx>
      <c:valAx>
        <c:axId val="110402176"/>
        <c:scaling>
          <c:orientation val="minMax"/>
        </c:scaling>
        <c:axPos val="l"/>
        <c:majorGridlines/>
        <c:numFmt formatCode="_(&quot;$&quot;* #,##0_);_(&quot;$&quot;* \(#,##0\);_(&quot;$&quot;* &quot;-&quot;??_);_(@_)" sourceLinked="1"/>
        <c:tickLblPos val="nextTo"/>
        <c:txPr>
          <a:bodyPr/>
          <a:lstStyle/>
          <a:p>
            <a:pPr>
              <a:defRPr>
                <a:latin typeface="Arial" pitchFamily="34" charset="0"/>
                <a:cs typeface="Arial" pitchFamily="34" charset="0"/>
              </a:defRPr>
            </a:pPr>
            <a:endParaRPr lang="en-US"/>
          </a:p>
        </c:txPr>
        <c:crossAx val="110400640"/>
        <c:crosses val="autoZero"/>
        <c:crossBetween val="between"/>
      </c:valAx>
      <c:spPr>
        <a:ln>
          <a:solidFill>
            <a:schemeClr val="accent1"/>
          </a:solidFill>
        </a:ln>
      </c:spPr>
    </c:plotArea>
    <c:plotVisOnly val="1"/>
  </c:chart>
  <c:externalData r:id="rId1"/>
  <c:userShapes r:id="rId2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0.19397</cdr:x>
      <cdr:y>0.22816</cdr:y>
    </cdr:from>
    <cdr:to>
      <cdr:x>0.375</cdr:x>
      <cdr:y>0.32524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285904" y="941006"/>
          <a:ext cx="1200119" cy="40039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200" dirty="0" smtClean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rPr>
            <a:t>Private Equity*</a:t>
          </a:r>
          <a:endParaRPr lang="en-US" sz="1200" dirty="0">
            <a:solidFill>
              <a:schemeClr val="accent1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0.28448</cdr:x>
      <cdr:y>0.22402</cdr:y>
    </cdr:from>
    <cdr:to>
      <cdr:x>0.44253</cdr:x>
      <cdr:y>0.37093</cdr:y>
    </cdr:to>
    <cdr:sp macro="" textlink="">
      <cdr:nvSpPr>
        <cdr:cNvPr id="4" name="Straight Arrow Connector 3"/>
        <cdr:cNvSpPr/>
      </cdr:nvSpPr>
      <cdr:spPr bwMode="auto">
        <a:xfrm xmlns:a="http://schemas.openxmlformats.org/drawingml/2006/main" flipV="1">
          <a:off x="1885955" y="923924"/>
          <a:ext cx="1047744" cy="605907"/>
        </a:xfrm>
        <a:prstGeom xmlns:a="http://schemas.openxmlformats.org/drawingml/2006/main" prst="straightConnector1">
          <a:avLst/>
        </a:prstGeom>
        <a:solidFill xmlns:a="http://schemas.openxmlformats.org/drawingml/2006/main">
          <a:schemeClr val="accent1"/>
        </a:solidFill>
        <a:ln xmlns:a="http://schemas.openxmlformats.org/drawingml/2006/main" w="9525" cap="flat" cmpd="sng" algn="ctr">
          <a:solidFill>
            <a:schemeClr val="tx1"/>
          </a:solidFill>
          <a:prstDash val="solid"/>
          <a:round/>
          <a:headEnd type="none" w="med" len="med"/>
          <a:tailEnd type="arrow"/>
        </a:ln>
        <a:effectLst xmlns:a="http://schemas.openxmlformats.org/drawingml/2006/main"/>
      </cdr:spPr>
      <cdr:txBody>
        <a:bodyPr xmlns:a="http://schemas.openxmlformats.org/drawingml/2006/main" vertOverflow="clip" vert="horz" wrap="square" lIns="91440" tIns="45720" rIns="91440" bIns="45720" numCol="1" anchor="t" anchorCtr="0" compatLnSpc="1">
          <a:prstTxWarp prst="textNoShape">
            <a:avLst/>
          </a:prstTxWarp>
        </a:bodyPr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0.26006</cdr:x>
      <cdr:y>0.56945</cdr:y>
    </cdr:from>
    <cdr:to>
      <cdr:x>0.39799</cdr:x>
      <cdr:y>0.73903</cdr:y>
    </cdr:to>
    <cdr:sp macro="" textlink="">
      <cdr:nvSpPr>
        <cdr:cNvPr id="6" name="Straight Arrow Connector 5"/>
        <cdr:cNvSpPr/>
      </cdr:nvSpPr>
      <cdr:spPr bwMode="auto">
        <a:xfrm xmlns:a="http://schemas.openxmlformats.org/drawingml/2006/main">
          <a:off x="1724051" y="2348580"/>
          <a:ext cx="914393" cy="699403"/>
        </a:xfrm>
        <a:prstGeom xmlns:a="http://schemas.openxmlformats.org/drawingml/2006/main" prst="straightConnector1">
          <a:avLst/>
        </a:prstGeom>
        <a:solidFill xmlns:a="http://schemas.openxmlformats.org/drawingml/2006/main">
          <a:schemeClr val="accent1"/>
        </a:solidFill>
        <a:ln xmlns:a="http://schemas.openxmlformats.org/drawingml/2006/main" w="9525" cap="flat" cmpd="sng" algn="ctr">
          <a:solidFill>
            <a:schemeClr val="tx1"/>
          </a:solidFill>
          <a:prstDash val="solid"/>
          <a:round/>
          <a:headEnd type="none" w="med" len="med"/>
          <a:tailEnd type="arrow"/>
        </a:ln>
        <a:effectLst xmlns:a="http://schemas.openxmlformats.org/drawingml/2006/main"/>
      </cdr:spPr>
      <cdr:txBody>
        <a:bodyPr xmlns:a="http://schemas.openxmlformats.org/drawingml/2006/main" vertOverflow="clip" vert="horz" wrap="square" lIns="91440" tIns="45720" rIns="91440" bIns="45720" numCol="1" anchor="t" anchorCtr="0" compatLnSpc="1">
          <a:prstTxWarp prst="textNoShape">
            <a:avLst/>
          </a:prstTxWarp>
        </a:bodyPr>
        <a:lstStyle xmlns:a="http://schemas.openxmlformats.org/drawingml/2006/main"/>
        <a:p xmlns:a="http://schemas.openxmlformats.org/drawingml/2006/main">
          <a:endParaRPr lang="en-US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9588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273" tIns="44638" rIns="89273" bIns="44638" numCol="1" anchor="t" anchorCtr="0" compatLnSpc="1">
            <a:prstTxWarp prst="textNoShape">
              <a:avLst/>
            </a:prstTxWarp>
          </a:bodyPr>
          <a:lstStyle>
            <a:lvl1pPr defTabSz="892175" eaLnBrk="0" hangingPunct="0">
              <a:defRPr sz="11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40175" y="0"/>
            <a:ext cx="2974975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273" tIns="44638" rIns="89273" bIns="44638" numCol="1" anchor="t" anchorCtr="0" compatLnSpc="1">
            <a:prstTxWarp prst="textNoShape">
              <a:avLst/>
            </a:prstTxWarp>
          </a:bodyPr>
          <a:lstStyle>
            <a:lvl1pPr algn="r" defTabSz="892175" eaLnBrk="0" hangingPunct="0">
              <a:defRPr sz="11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48713"/>
            <a:ext cx="3049588" cy="45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273" tIns="44638" rIns="89273" bIns="44638" numCol="1" anchor="b" anchorCtr="0" compatLnSpc="1">
            <a:prstTxWarp prst="textNoShape">
              <a:avLst/>
            </a:prstTxWarp>
          </a:bodyPr>
          <a:lstStyle>
            <a:lvl1pPr defTabSz="892175" eaLnBrk="0" hangingPunct="0">
              <a:defRPr sz="11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40175" y="8748713"/>
            <a:ext cx="2974975" cy="45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273" tIns="44638" rIns="89273" bIns="44638" numCol="1" anchor="b" anchorCtr="0" compatLnSpc="1">
            <a:prstTxWarp prst="textNoShape">
              <a:avLst/>
            </a:prstTxWarp>
          </a:bodyPr>
          <a:lstStyle>
            <a:lvl1pPr algn="r" defTabSz="892175" eaLnBrk="0" hangingPunct="0">
              <a:defRPr sz="1100">
                <a:cs typeface="+mn-cs"/>
              </a:defRPr>
            </a:lvl1pPr>
          </a:lstStyle>
          <a:p>
            <a:pPr>
              <a:defRPr/>
            </a:pPr>
            <a:fld id="{398BD3A9-06BD-4670-ACAD-7F2C8C2BDC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9588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273" tIns="44638" rIns="89273" bIns="44638" numCol="1" anchor="t" anchorCtr="0" compatLnSpc="1">
            <a:prstTxWarp prst="textNoShape">
              <a:avLst/>
            </a:prstTxWarp>
          </a:bodyPr>
          <a:lstStyle>
            <a:lvl1pPr defTabSz="892175" eaLnBrk="0" hangingPunct="0">
              <a:defRPr sz="11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40175" y="0"/>
            <a:ext cx="2974975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273" tIns="44638" rIns="89273" bIns="44638" numCol="1" anchor="t" anchorCtr="0" compatLnSpc="1">
            <a:prstTxWarp prst="textNoShape">
              <a:avLst/>
            </a:prstTxWarp>
          </a:bodyPr>
          <a:lstStyle>
            <a:lvl1pPr algn="r" defTabSz="892175" eaLnBrk="0" hangingPunct="0">
              <a:defRPr sz="11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58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7763" y="673100"/>
            <a:ext cx="4691062" cy="35179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0588" y="4413250"/>
            <a:ext cx="5130800" cy="4113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273" tIns="44638" rIns="89273" bIns="446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48713"/>
            <a:ext cx="3049588" cy="45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273" tIns="44638" rIns="89273" bIns="44638" numCol="1" anchor="b" anchorCtr="0" compatLnSpc="1">
            <a:prstTxWarp prst="textNoShape">
              <a:avLst/>
            </a:prstTxWarp>
          </a:bodyPr>
          <a:lstStyle>
            <a:lvl1pPr defTabSz="892175" eaLnBrk="0" hangingPunct="0">
              <a:defRPr sz="11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40175" y="8748713"/>
            <a:ext cx="2974975" cy="45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273" tIns="44638" rIns="89273" bIns="44638" numCol="1" anchor="b" anchorCtr="0" compatLnSpc="1">
            <a:prstTxWarp prst="textNoShape">
              <a:avLst/>
            </a:prstTxWarp>
          </a:bodyPr>
          <a:lstStyle>
            <a:lvl1pPr algn="r" defTabSz="892175" eaLnBrk="0" hangingPunct="0">
              <a:defRPr sz="1100">
                <a:cs typeface="+mn-cs"/>
              </a:defRPr>
            </a:lvl1pPr>
          </a:lstStyle>
          <a:p>
            <a:pPr>
              <a:defRPr/>
            </a:pPr>
            <a:fld id="{A7332B64-BFB5-432A-8784-A5BD1F2FDD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Sabo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Sabo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Sabo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Sabo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Sabo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8501F60-FECC-4A14-9259-EFA43FBEB62B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F1B2429-1DFC-43F8-BFA6-47CF4B88D24B}" type="slidenum">
              <a:rPr lang="en-US" smtClean="0"/>
              <a:pPr/>
              <a:t>22</a:t>
            </a:fld>
            <a:endParaRPr lang="en-US" smtClean="0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9350" y="673100"/>
            <a:ext cx="4691063" cy="3517900"/>
          </a:xfrm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89199" tIns="44601" rIns="89199" bIns="44601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0BA7A42-6403-415B-A168-9D1269B10E8D}" type="slidenum">
              <a:rPr lang="en-US" smtClean="0"/>
              <a:pPr/>
              <a:t>23</a:t>
            </a:fld>
            <a:endParaRPr lang="en-US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9350" y="673100"/>
            <a:ext cx="4691063" cy="3517900"/>
          </a:xfrm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0588" y="4413250"/>
            <a:ext cx="5130800" cy="4111625"/>
          </a:xfrm>
          <a:noFill/>
          <a:ln/>
        </p:spPr>
        <p:txBody>
          <a:bodyPr lIns="89196" tIns="44599" rIns="89196" bIns="44599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2B854D2-9104-481A-AB4E-61F500884D9F}" type="slidenum">
              <a:rPr lang="en-US" smtClean="0"/>
              <a:pPr/>
              <a:t>24</a:t>
            </a:fld>
            <a:endParaRPr lang="en-US" smtClean="0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9350" y="673100"/>
            <a:ext cx="4691063" cy="3517900"/>
          </a:xfrm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0588" y="4413250"/>
            <a:ext cx="5130800" cy="4111625"/>
          </a:xfrm>
          <a:noFill/>
          <a:ln/>
        </p:spPr>
        <p:txBody>
          <a:bodyPr lIns="89196" tIns="44599" rIns="89196" bIns="44599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727FF43-6ED6-4888-BEC5-B8FB3631EC38}" type="slidenum">
              <a:rPr lang="en-US" smtClean="0"/>
              <a:pPr/>
              <a:t>25</a:t>
            </a:fld>
            <a:endParaRPr lang="en-US" smtClean="0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9350" y="673100"/>
            <a:ext cx="4691063" cy="3517900"/>
          </a:xfrm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89199" tIns="44601" rIns="89199" bIns="44601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727FF43-6ED6-4888-BEC5-B8FB3631EC38}" type="slidenum">
              <a:rPr lang="en-US" smtClean="0"/>
              <a:pPr/>
              <a:t>27</a:t>
            </a:fld>
            <a:endParaRPr lang="en-US" smtClean="0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9350" y="673100"/>
            <a:ext cx="4691063" cy="3517900"/>
          </a:xfrm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89199" tIns="44601" rIns="89199" bIns="44601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727FF43-6ED6-4888-BEC5-B8FB3631EC38}" type="slidenum">
              <a:rPr lang="en-US" smtClean="0"/>
              <a:pPr/>
              <a:t>30</a:t>
            </a:fld>
            <a:endParaRPr lang="en-US" smtClean="0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9350" y="673100"/>
            <a:ext cx="4691063" cy="3517900"/>
          </a:xfrm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89199" tIns="44601" rIns="89199" bIns="44601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727FF43-6ED6-4888-BEC5-B8FB3631EC38}" type="slidenum">
              <a:rPr lang="en-US" smtClean="0"/>
              <a:pPr/>
              <a:t>31</a:t>
            </a:fld>
            <a:endParaRPr lang="en-US" smtClean="0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9350" y="673100"/>
            <a:ext cx="4691063" cy="3517900"/>
          </a:xfrm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89199" tIns="44601" rIns="89199" bIns="44601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6-May-05_a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1AF414C-5ADE-4164-B1CD-FCF2179269A7}" type="slidenum">
              <a:rPr lang="en-US"/>
              <a:pPr/>
              <a:t>32</a:t>
            </a:fld>
            <a:endParaRPr lang="en-US"/>
          </a:p>
        </p:txBody>
      </p:sp>
      <p:sp>
        <p:nvSpPr>
          <p:cNvPr id="20449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8400" y="693738"/>
            <a:ext cx="4616450" cy="3462337"/>
          </a:xfrm>
          <a:ln/>
        </p:spPr>
      </p:sp>
      <p:sp>
        <p:nvSpPr>
          <p:cNvPr id="20449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8675" y="4389032"/>
            <a:ext cx="5092727" cy="4153707"/>
          </a:xfrm>
        </p:spPr>
        <p:txBody>
          <a:bodyPr lIns="92457" tIns="46227" rIns="92457" bIns="46227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6-May-05_a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DABC862-C997-49B3-8206-3B935C045FAC}" type="slidenum">
              <a:rPr lang="en-US"/>
              <a:pPr/>
              <a:t>33</a:t>
            </a:fld>
            <a:endParaRPr lang="en-US"/>
          </a:p>
        </p:txBody>
      </p:sp>
      <p:sp>
        <p:nvSpPr>
          <p:cNvPr id="20469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8400" y="693738"/>
            <a:ext cx="4616450" cy="3462337"/>
          </a:xfrm>
          <a:ln/>
        </p:spPr>
      </p:sp>
      <p:sp>
        <p:nvSpPr>
          <p:cNvPr id="20469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8675" y="4389032"/>
            <a:ext cx="5092727" cy="4153707"/>
          </a:xfrm>
        </p:spPr>
        <p:txBody>
          <a:bodyPr lIns="92457" tIns="46227" rIns="92457" bIns="46227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6-May-05_a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674C213-C941-412B-8637-1089B6566D61}" type="slidenum">
              <a:rPr lang="en-US"/>
              <a:pPr/>
              <a:t>34</a:t>
            </a:fld>
            <a:endParaRPr lang="en-US"/>
          </a:p>
        </p:txBody>
      </p:sp>
      <p:sp>
        <p:nvSpPr>
          <p:cNvPr id="2049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8400" y="693738"/>
            <a:ext cx="4616450" cy="3462337"/>
          </a:xfrm>
          <a:ln/>
        </p:spPr>
      </p:sp>
      <p:sp>
        <p:nvSpPr>
          <p:cNvPr id="2049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8675" y="4389032"/>
            <a:ext cx="5092727" cy="4153707"/>
          </a:xfrm>
        </p:spPr>
        <p:txBody>
          <a:bodyPr lIns="92457" tIns="46227" rIns="92457" bIns="46227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6-May-05_a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E461876-A7C4-432A-A76D-F5B7BC78C464}" type="slidenum">
              <a:rPr lang="en-US"/>
              <a:pPr/>
              <a:t>4</a:t>
            </a:fld>
            <a:endParaRPr lang="en-US"/>
          </a:p>
        </p:txBody>
      </p:sp>
      <p:sp>
        <p:nvSpPr>
          <p:cNvPr id="2072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6338" y="700088"/>
            <a:ext cx="4597400" cy="3449637"/>
          </a:xfrm>
          <a:ln w="12700" cap="flat">
            <a:solidFill>
              <a:schemeClr val="tx1"/>
            </a:solidFill>
          </a:ln>
        </p:spPr>
      </p:sp>
      <p:sp>
        <p:nvSpPr>
          <p:cNvPr id="2072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6992" y="4386190"/>
            <a:ext cx="5096092" cy="4157496"/>
          </a:xfrm>
          <a:ln/>
        </p:spPr>
        <p:txBody>
          <a:bodyPr lIns="98023" tIns="48182" rIns="98023" bIns="48182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8501F60-FECC-4A14-9259-EFA43FBEB62B}" type="slidenum">
              <a:rPr lang="en-US" smtClean="0"/>
              <a:pPr/>
              <a:t>35</a:t>
            </a:fld>
            <a:endParaRPr lang="en-US" smtClean="0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D6D0A44-7E51-4E2C-BE2C-B978BA643B72}" type="slidenum">
              <a:rPr lang="en-US" smtClean="0"/>
              <a:pPr/>
              <a:t>36</a:t>
            </a:fld>
            <a:endParaRPr lang="en-US" smtClean="0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FFF7E77-FDFC-499F-94D3-2C6AA683C59F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0054" tIns="45028" rIns="90054" bIns="45028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6CBD177-F8BB-4075-860C-A9EEC7292074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9350" y="673100"/>
            <a:ext cx="4691063" cy="3517900"/>
          </a:xfrm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0588" y="4413250"/>
            <a:ext cx="5130800" cy="4111625"/>
          </a:xfrm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BF5D526-4968-42DC-AEB7-AA6AB9421AAD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9350" y="673100"/>
            <a:ext cx="4691063" cy="3517900"/>
          </a:xfrm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0588" y="4413250"/>
            <a:ext cx="5130800" cy="4111625"/>
          </a:xfrm>
          <a:noFill/>
          <a:ln/>
        </p:spPr>
        <p:txBody>
          <a:bodyPr lIns="89312" tIns="44659" rIns="89312" bIns="44659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B494F33-B5BF-4CBF-9D68-A93093F41B53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9350" y="673100"/>
            <a:ext cx="4691063" cy="3517900"/>
          </a:xfrm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89199" tIns="44601" rIns="89199" bIns="44601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1239FA6-9DEB-4124-B6B4-CC542FAEC18C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9350" y="673100"/>
            <a:ext cx="4691063" cy="3517900"/>
          </a:xfrm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89199" tIns="44601" rIns="89199" bIns="44601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1239FA6-9DEB-4124-B6B4-CC542FAEC18C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9350" y="673100"/>
            <a:ext cx="4691063" cy="3517900"/>
          </a:xfrm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89199" tIns="44601" rIns="89199" bIns="44601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F1B2429-1DFC-43F8-BFA6-47CF4B88D24B}" type="slidenum">
              <a:rPr lang="en-US" smtClean="0"/>
              <a:pPr/>
              <a:t>21</a:t>
            </a:fld>
            <a:endParaRPr lang="en-US" smtClean="0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9350" y="673100"/>
            <a:ext cx="4691063" cy="3517900"/>
          </a:xfrm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89199" tIns="44601" rIns="89199" bIns="44601"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8"/>
          <p:cNvSpPr>
            <a:spLocks noChangeShapeType="1"/>
          </p:cNvSpPr>
          <p:nvPr/>
        </p:nvSpPr>
        <p:spPr bwMode="auto">
          <a:xfrm>
            <a:off x="457200" y="1331913"/>
            <a:ext cx="8229600" cy="0"/>
          </a:xfrm>
          <a:prstGeom prst="line">
            <a:avLst/>
          </a:prstGeom>
          <a:noFill/>
          <a:ln w="6350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5" name="Line 10"/>
          <p:cNvSpPr>
            <a:spLocks noChangeShapeType="1"/>
          </p:cNvSpPr>
          <p:nvPr/>
        </p:nvSpPr>
        <p:spPr bwMode="auto">
          <a:xfrm>
            <a:off x="457200" y="6324600"/>
            <a:ext cx="8229600" cy="0"/>
          </a:xfrm>
          <a:prstGeom prst="line">
            <a:avLst/>
          </a:prstGeom>
          <a:noFill/>
          <a:ln w="6350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pic>
        <p:nvPicPr>
          <p:cNvPr id="6" name="Picture 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7675" y="6400800"/>
            <a:ext cx="1589088" cy="125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Line 14"/>
          <p:cNvSpPr>
            <a:spLocks noChangeShapeType="1"/>
          </p:cNvSpPr>
          <p:nvPr userDrawn="1"/>
        </p:nvSpPr>
        <p:spPr bwMode="auto">
          <a:xfrm>
            <a:off x="457200" y="1331913"/>
            <a:ext cx="8229600" cy="0"/>
          </a:xfrm>
          <a:prstGeom prst="line">
            <a:avLst/>
          </a:prstGeom>
          <a:noFill/>
          <a:ln w="6350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563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2438400"/>
            <a:ext cx="7543800" cy="1752600"/>
          </a:xfrm>
        </p:spPr>
        <p:txBody>
          <a:bodyPr anchor="t"/>
          <a:lstStyle>
            <a:lvl1pPr>
              <a:lnSpc>
                <a:spcPct val="110000"/>
              </a:lnSpc>
              <a:spcBef>
                <a:spcPct val="220000"/>
              </a:spcBef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47675" y="4191000"/>
            <a:ext cx="6372225" cy="1752600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C203C5-7BE8-45C8-9465-871E24C7B6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1938" y="801688"/>
            <a:ext cx="2074862" cy="50768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7350" y="801688"/>
            <a:ext cx="6072188" cy="50768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1698D7-8DFC-4851-B75A-CEFBE99FED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01688"/>
            <a:ext cx="8229600" cy="49371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87350" y="1638300"/>
            <a:ext cx="7388225" cy="424021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31861E-4A13-4746-A597-69E1B7FC7B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AndTx" preserve="1">
  <p:cSld name="Title, Ch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01688"/>
            <a:ext cx="8229600" cy="49371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sz="half" idx="1"/>
          </p:nvPr>
        </p:nvSpPr>
        <p:spPr>
          <a:xfrm>
            <a:off x="387350" y="1638300"/>
            <a:ext cx="3617913" cy="424021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57663" y="1638300"/>
            <a:ext cx="3617912" cy="42402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8E5100-DCBB-4C0B-93D0-5A3F5C22F2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01688"/>
            <a:ext cx="8229600" cy="49371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7350" y="1638300"/>
            <a:ext cx="3617913" cy="42402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57663" y="1638300"/>
            <a:ext cx="3617912" cy="42402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B487C1-F897-4D92-8465-0272FFD6D0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01688"/>
            <a:ext cx="8229600" cy="49371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7350" y="1638300"/>
            <a:ext cx="3617913" cy="42402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157663" y="1638300"/>
            <a:ext cx="3617912" cy="4240213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29625A-4DED-4D9B-83CC-28838371E8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01688"/>
            <a:ext cx="8229600" cy="49371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387350" y="1638300"/>
            <a:ext cx="7388225" cy="4240213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4CD492-20A6-4D2E-A4C2-EAC13256D2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67BD36-489F-4E74-A71D-C3CDAAEEB9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2380D4-D522-4AC4-99D5-01EAE73C11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7350" y="1638300"/>
            <a:ext cx="3617913" cy="4240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57663" y="1638300"/>
            <a:ext cx="3617912" cy="4240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4A7D14-F502-4FD6-881D-3DC6B59600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2F3550-A598-4132-AE82-0D7ABE8B3F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066D67-BABD-48F6-833F-B7B9FCFFE6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1F8089-0257-4445-9DD3-5FA50D1C36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0DBC20-E1CF-42B8-AAF5-0A40E7E310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5F117A-D005-404D-AB78-25BEFA18FC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801688"/>
            <a:ext cx="8229600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7350" y="1638300"/>
            <a:ext cx="7388225" cy="424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5" name="Line 11"/>
          <p:cNvSpPr>
            <a:spLocks noChangeShapeType="1"/>
          </p:cNvSpPr>
          <p:nvPr/>
        </p:nvSpPr>
        <p:spPr bwMode="auto">
          <a:xfrm>
            <a:off x="457200" y="1331913"/>
            <a:ext cx="8229600" cy="0"/>
          </a:xfrm>
          <a:prstGeom prst="line">
            <a:avLst/>
          </a:prstGeom>
          <a:noFill/>
          <a:ln w="6350">
            <a:solidFill>
              <a:srgbClr val="0066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039" name="Rectangle 15"/>
          <p:cNvSpPr>
            <a:spLocks noChangeArrowheads="1"/>
          </p:cNvSpPr>
          <p:nvPr/>
        </p:nvSpPr>
        <p:spPr bwMode="auto">
          <a:xfrm>
            <a:off x="377825" y="3965575"/>
            <a:ext cx="1841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041" name="Line 17"/>
          <p:cNvSpPr>
            <a:spLocks noChangeShapeType="1"/>
          </p:cNvSpPr>
          <p:nvPr/>
        </p:nvSpPr>
        <p:spPr bwMode="auto">
          <a:xfrm>
            <a:off x="457200" y="6324600"/>
            <a:ext cx="8229600" cy="0"/>
          </a:xfrm>
          <a:prstGeom prst="line">
            <a:avLst/>
          </a:prstGeom>
          <a:noFill/>
          <a:ln w="6350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042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07350" y="6400800"/>
            <a:ext cx="685800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000">
                <a:cs typeface="+mn-cs"/>
              </a:defRPr>
            </a:lvl1pPr>
          </a:lstStyle>
          <a:p>
            <a:pPr>
              <a:defRPr/>
            </a:pPr>
            <a:fld id="{8A16C851-F5F2-4965-8210-5A55BD754E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6152" name="Picture 19"/>
          <p:cNvPicPr>
            <a:picLocks noChangeAspect="1" noChangeArrowheads="1"/>
          </p:cNvPicPr>
          <p:nvPr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447675" y="6400800"/>
            <a:ext cx="1589088" cy="125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  <p:sldLayoutId id="2147483687" r:id="rId8"/>
    <p:sldLayoutId id="2147483688" r:id="rId9"/>
    <p:sldLayoutId id="2147483689" r:id="rId10"/>
    <p:sldLayoutId id="2147483690" r:id="rId11"/>
    <p:sldLayoutId id="2147483691" r:id="rId12"/>
    <p:sldLayoutId id="2147483692" r:id="rId13"/>
    <p:sldLayoutId id="2147483693" r:id="rId14"/>
    <p:sldLayoutId id="2147483696" r:id="rId15"/>
    <p:sldLayoutId id="2147483697" r:id="rId16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196819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196819"/>
          </a:solidFill>
          <a:latin typeface="Sabo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196819"/>
          </a:solidFill>
          <a:latin typeface="Sabo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196819"/>
          </a:solidFill>
          <a:latin typeface="Sabo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196819"/>
          </a:solidFill>
          <a:latin typeface="Sabon" pitchFamily="18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196819"/>
          </a:solidFill>
          <a:latin typeface="Sabon" pitchFamily="18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196819"/>
          </a:solidFill>
          <a:latin typeface="Sabon" pitchFamily="18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196819"/>
          </a:solidFill>
          <a:latin typeface="Sabon" pitchFamily="18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196819"/>
          </a:solidFill>
          <a:latin typeface="Sabon" pitchFamily="18" charset="0"/>
        </a:defRPr>
      </a:lvl9pPr>
    </p:titleStyle>
    <p:bodyStyle>
      <a:lvl1pPr marL="52388" indent="-52388" algn="l" rtl="0" eaLnBrk="0" fontAlgn="base" hangingPunct="0">
        <a:lnSpc>
          <a:spcPct val="110000"/>
        </a:lnSpc>
        <a:spcBef>
          <a:spcPct val="60000"/>
        </a:spcBef>
        <a:spcAft>
          <a:spcPct val="30000"/>
        </a:spcAft>
        <a:buChar char=" "/>
        <a:defRPr sz="1600" b="1">
          <a:solidFill>
            <a:schemeClr val="accent1"/>
          </a:solidFill>
          <a:latin typeface="+mn-lt"/>
          <a:ea typeface="+mn-ea"/>
          <a:cs typeface="+mn-cs"/>
        </a:defRPr>
      </a:lvl1pPr>
      <a:lvl2pPr marL="401638" indent="-234950" algn="l" rtl="0" eaLnBrk="0" fontAlgn="base" hangingPunct="0">
        <a:lnSpc>
          <a:spcPct val="110000"/>
        </a:lnSpc>
        <a:spcBef>
          <a:spcPct val="0"/>
        </a:spcBef>
        <a:spcAft>
          <a:spcPct val="30000"/>
        </a:spcAft>
        <a:buSzPct val="80000"/>
        <a:buFont typeface="Times" pitchFamily="18" charset="0"/>
        <a:buChar char="•"/>
        <a:defRPr sz="1600">
          <a:solidFill>
            <a:schemeClr val="tx1"/>
          </a:solidFill>
          <a:latin typeface="+mj-lt"/>
        </a:defRPr>
      </a:lvl2pPr>
      <a:lvl3pPr marL="742950" indent="-227013" algn="l" rtl="0" eaLnBrk="0" fontAlgn="base" hangingPunct="0">
        <a:lnSpc>
          <a:spcPct val="110000"/>
        </a:lnSpc>
        <a:spcBef>
          <a:spcPct val="0"/>
        </a:spcBef>
        <a:spcAft>
          <a:spcPct val="30000"/>
        </a:spcAft>
        <a:buSzPct val="80000"/>
        <a:buFont typeface="Times" pitchFamily="18" charset="0"/>
        <a:buChar char="–"/>
        <a:defRPr sz="1600">
          <a:solidFill>
            <a:schemeClr val="tx1"/>
          </a:solidFill>
          <a:latin typeface="+mj-lt"/>
        </a:defRPr>
      </a:lvl3pPr>
      <a:lvl4pPr marL="1082675" indent="-225425" algn="l" rtl="0" eaLnBrk="0" fontAlgn="base" hangingPunct="0">
        <a:lnSpc>
          <a:spcPct val="110000"/>
        </a:lnSpc>
        <a:spcBef>
          <a:spcPct val="0"/>
        </a:spcBef>
        <a:spcAft>
          <a:spcPct val="30000"/>
        </a:spcAft>
        <a:buSzPct val="80000"/>
        <a:buFont typeface="Times" pitchFamily="18" charset="0"/>
        <a:buChar char="•"/>
        <a:defRPr sz="1600">
          <a:solidFill>
            <a:schemeClr val="tx1"/>
          </a:solidFill>
          <a:latin typeface="+mj-lt"/>
        </a:defRPr>
      </a:lvl4pPr>
      <a:lvl5pPr marL="1435100" indent="-238125" algn="l" rtl="0" eaLnBrk="0" fontAlgn="base" hangingPunct="0">
        <a:lnSpc>
          <a:spcPct val="110000"/>
        </a:lnSpc>
        <a:spcBef>
          <a:spcPct val="0"/>
        </a:spcBef>
        <a:spcAft>
          <a:spcPct val="30000"/>
        </a:spcAft>
        <a:buSzPct val="80000"/>
        <a:buFont typeface="Times" pitchFamily="18" charset="0"/>
        <a:buChar char="•"/>
        <a:defRPr sz="1600">
          <a:solidFill>
            <a:schemeClr val="tx1"/>
          </a:solidFill>
          <a:latin typeface="+mj-lt"/>
        </a:defRPr>
      </a:lvl5pPr>
      <a:lvl6pPr marL="1892300" indent="-238125" algn="l" rtl="0" eaLnBrk="0" fontAlgn="base" hangingPunct="0">
        <a:lnSpc>
          <a:spcPct val="110000"/>
        </a:lnSpc>
        <a:spcBef>
          <a:spcPct val="0"/>
        </a:spcBef>
        <a:spcAft>
          <a:spcPct val="30000"/>
        </a:spcAft>
        <a:buSzPct val="80000"/>
        <a:buFont typeface="Times" pitchFamily="18" charset="0"/>
        <a:buChar char="•"/>
        <a:defRPr sz="1600">
          <a:solidFill>
            <a:schemeClr val="tx1"/>
          </a:solidFill>
          <a:latin typeface="+mj-lt"/>
        </a:defRPr>
      </a:lvl6pPr>
      <a:lvl7pPr marL="2349500" indent="-238125" algn="l" rtl="0" eaLnBrk="0" fontAlgn="base" hangingPunct="0">
        <a:lnSpc>
          <a:spcPct val="110000"/>
        </a:lnSpc>
        <a:spcBef>
          <a:spcPct val="0"/>
        </a:spcBef>
        <a:spcAft>
          <a:spcPct val="30000"/>
        </a:spcAft>
        <a:buSzPct val="80000"/>
        <a:buFont typeface="Times" pitchFamily="18" charset="0"/>
        <a:buChar char="•"/>
        <a:defRPr sz="1600">
          <a:solidFill>
            <a:schemeClr val="tx1"/>
          </a:solidFill>
          <a:latin typeface="+mj-lt"/>
        </a:defRPr>
      </a:lvl7pPr>
      <a:lvl8pPr marL="2806700" indent="-238125" algn="l" rtl="0" eaLnBrk="0" fontAlgn="base" hangingPunct="0">
        <a:lnSpc>
          <a:spcPct val="110000"/>
        </a:lnSpc>
        <a:spcBef>
          <a:spcPct val="0"/>
        </a:spcBef>
        <a:spcAft>
          <a:spcPct val="30000"/>
        </a:spcAft>
        <a:buSzPct val="80000"/>
        <a:buFont typeface="Times" pitchFamily="18" charset="0"/>
        <a:buChar char="•"/>
        <a:defRPr sz="1600">
          <a:solidFill>
            <a:schemeClr val="tx1"/>
          </a:solidFill>
          <a:latin typeface="+mj-lt"/>
        </a:defRPr>
      </a:lvl8pPr>
      <a:lvl9pPr marL="3263900" indent="-238125" algn="l" rtl="0" eaLnBrk="0" fontAlgn="base" hangingPunct="0">
        <a:lnSpc>
          <a:spcPct val="110000"/>
        </a:lnSpc>
        <a:spcBef>
          <a:spcPct val="0"/>
        </a:spcBef>
        <a:spcAft>
          <a:spcPct val="30000"/>
        </a:spcAft>
        <a:buSzPct val="80000"/>
        <a:buFont typeface="Times" pitchFamily="18" charset="0"/>
        <a:buChar char="•"/>
        <a:defRPr sz="1600">
          <a:solidFill>
            <a:schemeClr val="tx1"/>
          </a:solidFill>
          <a:latin typeface="+mj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parthemer@bessemer.com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97-2003_Worksheet2.xls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.v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7.wmf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6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Microsoft_Office_Excel_97-2003_Worksheet1.xls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4"/>
          <p:cNvSpPr>
            <a:spLocks noGrp="1" noChangeArrowheads="1"/>
          </p:cNvSpPr>
          <p:nvPr>
            <p:ph type="ctrTitle"/>
          </p:nvPr>
        </p:nvSpPr>
        <p:spPr>
          <a:xfrm>
            <a:off x="447675" y="1428750"/>
            <a:ext cx="8258175" cy="2505075"/>
          </a:xfrm>
        </p:spPr>
        <p:txBody>
          <a:bodyPr/>
          <a:lstStyle/>
          <a:p>
            <a:pPr algn="ctr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200" i="1" dirty="0" smtClean="0">
                <a:latin typeface="Times New Roman" pitchFamily="18" charset="0"/>
                <a:cs typeface="Times New Roman" pitchFamily="18" charset="0"/>
              </a:rPr>
              <a:t>The Bankers Club of Miami, One Biscayne Tower, 2 South Biscayne Blvd., 14</a:t>
            </a:r>
            <a:r>
              <a:rPr lang="en-US" sz="1200" i="1" baseline="30000" dirty="0" smtClean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1200" i="1" dirty="0" smtClean="0">
                <a:latin typeface="Times New Roman" pitchFamily="18" charset="0"/>
                <a:cs typeface="Times New Roman" pitchFamily="18" charset="0"/>
              </a:rPr>
              <a:t> Floor, Miami, Florida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 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“6 CREATIVE GRAT STRATEGIES!”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endParaRPr lang="en-US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43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552450" y="3876675"/>
            <a:ext cx="8178800" cy="2343150"/>
          </a:xfrm>
        </p:spPr>
        <p:txBody>
          <a:bodyPr/>
          <a:lstStyle/>
          <a:p>
            <a:pPr algn="ctr">
              <a:spcBef>
                <a:spcPct val="30000"/>
              </a:spcBef>
            </a:pPr>
            <a:r>
              <a:rPr lang="en-US" sz="1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April 18, 2013 </a:t>
            </a:r>
          </a:p>
          <a:p>
            <a:pPr>
              <a:spcBef>
                <a:spcPct val="30000"/>
              </a:spcBef>
            </a:pPr>
            <a:endParaRPr lang="en-US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ts val="1000"/>
              </a:lnSpc>
              <a:spcBef>
                <a:spcPct val="30000"/>
              </a:spcBef>
            </a:pPr>
            <a:r>
              <a:rPr lang="en-US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Mark R. Parthemer, Esq. AEP</a:t>
            </a:r>
          </a:p>
          <a:p>
            <a:pPr>
              <a:lnSpc>
                <a:spcPts val="1000"/>
              </a:lnSpc>
              <a:spcBef>
                <a:spcPct val="30000"/>
              </a:spcBef>
            </a:pPr>
            <a:r>
              <a:rPr lang="en-US" b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Bessemer Trust</a:t>
            </a:r>
          </a:p>
          <a:p>
            <a:pPr>
              <a:lnSpc>
                <a:spcPct val="100000"/>
              </a:lnSpc>
              <a:spcBef>
                <a:spcPct val="0"/>
              </a:spcBef>
              <a:spcAft>
                <a:spcPts val="0"/>
              </a:spcAft>
            </a:pPr>
            <a:r>
              <a:rPr lang="en-US" sz="1200" b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Managing Director</a:t>
            </a:r>
          </a:p>
          <a:p>
            <a:pPr>
              <a:lnSpc>
                <a:spcPct val="100000"/>
              </a:lnSpc>
              <a:spcBef>
                <a:spcPct val="0"/>
              </a:spcBef>
              <a:spcAft>
                <a:spcPts val="0"/>
              </a:spcAft>
            </a:pPr>
            <a:r>
              <a:rPr lang="en-US" sz="1200" b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Senior Fiduciary Counsel, Southeast Region Head</a:t>
            </a:r>
            <a:br>
              <a:rPr lang="en-US" sz="1200" b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1200" b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Palm Beach, FL</a:t>
            </a:r>
          </a:p>
          <a:p>
            <a:pPr>
              <a:lnSpc>
                <a:spcPct val="100000"/>
              </a:lnSpc>
              <a:spcBef>
                <a:spcPct val="0"/>
              </a:spcBef>
              <a:spcAft>
                <a:spcPts val="0"/>
              </a:spcAft>
            </a:pPr>
            <a:r>
              <a:rPr lang="en-US" sz="1200" b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(561) 655-4030</a:t>
            </a:r>
            <a:br>
              <a:rPr lang="en-US" sz="1200" b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1200" b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parthemer@bessemer.com</a:t>
            </a:r>
            <a:r>
              <a:rPr lang="en-US" sz="1200" b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44" name="Rectangle 6"/>
          <p:cNvSpPr>
            <a:spLocks noChangeArrowheads="1"/>
          </p:cNvSpPr>
          <p:nvPr/>
        </p:nvSpPr>
        <p:spPr bwMode="auto">
          <a:xfrm>
            <a:off x="457200" y="433388"/>
            <a:ext cx="8229600" cy="862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/>
          <a:lstStyle/>
          <a:p>
            <a:pPr algn="ctr"/>
            <a:r>
              <a:rPr lang="en-US" sz="2000" b="1">
                <a:latin typeface="Times New Roman" pitchFamily="18" charset="0"/>
                <a:cs typeface="Times New Roman" pitchFamily="18" charset="0"/>
              </a:rPr>
              <a:t>Estate Planning Council</a:t>
            </a:r>
            <a:endParaRPr lang="en-US" sz="200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000" b="1">
                <a:latin typeface="Times New Roman" pitchFamily="18" charset="0"/>
                <a:cs typeface="Times New Roman" pitchFamily="18" charset="0"/>
              </a:rPr>
              <a:t>of Greater Miami</a:t>
            </a:r>
            <a:endParaRPr lang="en-US" sz="2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45" name="Rectangle 7"/>
          <p:cNvSpPr>
            <a:spLocks noChangeArrowheads="1"/>
          </p:cNvSpPr>
          <p:nvPr/>
        </p:nvSpPr>
        <p:spPr bwMode="auto">
          <a:xfrm>
            <a:off x="2305050" y="6429375"/>
            <a:ext cx="4581525" cy="19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800">
                <a:latin typeface="Arial" charset="0"/>
              </a:rPr>
              <a:t>Copyright © 2013 by Bessemer Trust Company, N.A.  All rights reserved.</a:t>
            </a:r>
          </a:p>
        </p:txBody>
      </p:sp>
      <p:sp>
        <p:nvSpPr>
          <p:cNvPr id="10246" name="Rectangle 5"/>
          <p:cNvSpPr>
            <a:spLocks noChangeArrowheads="1"/>
          </p:cNvSpPr>
          <p:nvPr/>
        </p:nvSpPr>
        <p:spPr bwMode="auto">
          <a:xfrm>
            <a:off x="1962150" y="1401763"/>
            <a:ext cx="4572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/>
            </a:r>
            <a:br>
              <a:rPr lang="en-US"/>
            </a:b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1.  Leveraged Mixed Asset GRATs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638300"/>
            <a:ext cx="7242175" cy="4240213"/>
          </a:xfrm>
        </p:spPr>
        <p:txBody>
          <a:bodyPr/>
          <a:lstStyle/>
          <a:p>
            <a:pPr marL="304800" indent="-304800">
              <a:lnSpc>
                <a:spcPct val="100000"/>
              </a:lnSpc>
              <a:buFont typeface="Arial" charset="0"/>
              <a:buChar char="•"/>
            </a:pPr>
            <a:r>
              <a:rPr lang="en-US" sz="2000" dirty="0" smtClean="0">
                <a:solidFill>
                  <a:srgbClr val="2D6411"/>
                </a:solidFill>
                <a:latin typeface="Times New Roman" pitchFamily="18" charset="0"/>
                <a:cs typeface="Times New Roman" pitchFamily="18" charset="0"/>
              </a:rPr>
              <a:t>Fund GRAT with discounted asset, hard-to-value asset or alternative assets.  Add fixed income portfolio.</a:t>
            </a:r>
          </a:p>
          <a:p>
            <a:pPr marL="304800" indent="-304800">
              <a:lnSpc>
                <a:spcPct val="100000"/>
              </a:lnSpc>
              <a:buFont typeface="Arial" charset="0"/>
              <a:buChar char="•"/>
            </a:pPr>
            <a:r>
              <a:rPr lang="en-US" sz="2000" dirty="0" smtClean="0">
                <a:solidFill>
                  <a:srgbClr val="2D6411"/>
                </a:solidFill>
                <a:latin typeface="Times New Roman" pitchFamily="18" charset="0"/>
                <a:cs typeface="Times New Roman" pitchFamily="18" charset="0"/>
              </a:rPr>
              <a:t>Use fixed income to fund annuity first.</a:t>
            </a:r>
          </a:p>
          <a:p>
            <a:pPr marL="654050" lvl="1" indent="-304800">
              <a:lnSpc>
                <a:spcPct val="100000"/>
              </a:lnSpc>
              <a:buFont typeface="Arial" charset="0"/>
              <a:buChar char="•"/>
            </a:pPr>
            <a:r>
              <a:rPr lang="en-US" sz="2000" dirty="0" smtClean="0">
                <a:solidFill>
                  <a:srgbClr val="2D6411"/>
                </a:solidFill>
                <a:latin typeface="Times New Roman" pitchFamily="18" charset="0"/>
                <a:cs typeface="Times New Roman" pitchFamily="18" charset="0"/>
              </a:rPr>
              <a:t>Gives time for other assets to percolate.</a:t>
            </a:r>
          </a:p>
          <a:p>
            <a:pPr marL="654050" lvl="1" indent="-304800">
              <a:lnSpc>
                <a:spcPct val="100000"/>
              </a:lnSpc>
              <a:buFont typeface="Arial" charset="0"/>
              <a:buChar char="•"/>
            </a:pPr>
            <a:r>
              <a:rPr lang="en-US" sz="2000" dirty="0" smtClean="0">
                <a:solidFill>
                  <a:srgbClr val="2D6411"/>
                </a:solidFill>
                <a:latin typeface="Times New Roman" pitchFamily="18" charset="0"/>
                <a:cs typeface="Times New Roman" pitchFamily="18" charset="0"/>
              </a:rPr>
              <a:t>Creates arbitrage between annuity based on partial discount yet paid in non-discounted assets.</a:t>
            </a:r>
          </a:p>
          <a:p>
            <a:pPr marL="304800" indent="-304800">
              <a:lnSpc>
                <a:spcPct val="100000"/>
              </a:lnSpc>
              <a:buFont typeface="Arial" charset="0"/>
              <a:buChar char="•"/>
            </a:pPr>
            <a:r>
              <a:rPr lang="en-US" sz="2000" dirty="0" smtClean="0">
                <a:solidFill>
                  <a:srgbClr val="2D6411"/>
                </a:solidFill>
                <a:latin typeface="Times New Roman" pitchFamily="18" charset="0"/>
                <a:cs typeface="Times New Roman" pitchFamily="18" charset="0"/>
              </a:rPr>
              <a:t>To ease timing on funding and ease on transfer throughout, drop hard-to-transfer assets (e.g., private equity) into an LLC.</a:t>
            </a:r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ADA65E32-FD63-4631-B54D-979D2F11D5A0}" type="slidenum">
              <a:rPr lang="en-US" smtClean="0"/>
              <a:pPr/>
              <a:t>10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Number Placeholder 1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BC4CCFDC-D770-48B7-8718-B832B852B1C5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32771" name="Line 35"/>
          <p:cNvSpPr>
            <a:spLocks noChangeShapeType="1"/>
          </p:cNvSpPr>
          <p:nvPr/>
        </p:nvSpPr>
        <p:spPr bwMode="auto">
          <a:xfrm flipH="1" flipV="1">
            <a:off x="2168525" y="2051050"/>
            <a:ext cx="36957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2772" name="Line 31"/>
          <p:cNvSpPr>
            <a:spLocks noChangeShapeType="1"/>
          </p:cNvSpPr>
          <p:nvPr/>
        </p:nvSpPr>
        <p:spPr bwMode="auto">
          <a:xfrm>
            <a:off x="1639888" y="1841500"/>
            <a:ext cx="42179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2773" name="Line 2"/>
          <p:cNvSpPr>
            <a:spLocks noChangeShapeType="1"/>
          </p:cNvSpPr>
          <p:nvPr/>
        </p:nvSpPr>
        <p:spPr bwMode="auto">
          <a:xfrm>
            <a:off x="2171699" y="2581275"/>
            <a:ext cx="1800225" cy="1562101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2774" name="Rectangle 5"/>
          <p:cNvSpPr>
            <a:spLocks noChangeArrowheads="1"/>
          </p:cNvSpPr>
          <p:nvPr/>
        </p:nvSpPr>
        <p:spPr bwMode="auto">
          <a:xfrm>
            <a:off x="6057900" y="1541463"/>
            <a:ext cx="2371725" cy="608012"/>
          </a:xfrm>
          <a:prstGeom prst="rect">
            <a:avLst/>
          </a:prstGeom>
          <a:solidFill>
            <a:srgbClr val="669E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Times New Roman" pitchFamily="18" charset="0"/>
                <a:cs typeface="Times New Roman" pitchFamily="18" charset="0"/>
              </a:rPr>
              <a:t>LLC</a:t>
            </a:r>
          </a:p>
        </p:txBody>
      </p:sp>
      <p:sp>
        <p:nvSpPr>
          <p:cNvPr id="32775" name="Rectangle 7"/>
          <p:cNvSpPr>
            <a:spLocks noChangeArrowheads="1"/>
          </p:cNvSpPr>
          <p:nvPr/>
        </p:nvSpPr>
        <p:spPr bwMode="auto">
          <a:xfrm>
            <a:off x="3124200" y="4251325"/>
            <a:ext cx="3352800" cy="990600"/>
          </a:xfrm>
          <a:prstGeom prst="rect">
            <a:avLst/>
          </a:prstGeom>
          <a:solidFill>
            <a:schemeClr val="folHlink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32776" name="Text Box 8"/>
          <p:cNvSpPr txBox="1">
            <a:spLocks noChangeArrowheads="1"/>
          </p:cNvSpPr>
          <p:nvPr/>
        </p:nvSpPr>
        <p:spPr bwMode="auto">
          <a:xfrm>
            <a:off x="3752850" y="4613275"/>
            <a:ext cx="20097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b="1">
                <a:latin typeface="Times New Roman" pitchFamily="18" charset="0"/>
                <a:cs typeface="Times New Roman" pitchFamily="18" charset="0"/>
              </a:rPr>
              <a:t>GRAT</a:t>
            </a:r>
          </a:p>
        </p:txBody>
      </p:sp>
      <p:sp>
        <p:nvSpPr>
          <p:cNvPr id="32777" name="Text Box 11"/>
          <p:cNvSpPr txBox="1">
            <a:spLocks noChangeArrowheads="1"/>
          </p:cNvSpPr>
          <p:nvPr/>
        </p:nvSpPr>
        <p:spPr bwMode="auto">
          <a:xfrm>
            <a:off x="3201988" y="2998788"/>
            <a:ext cx="2928937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en-US" sz="1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00" dirty="0" smtClean="0">
                <a:latin typeface="Times New Roman" pitchFamily="18" charset="0"/>
                <a:cs typeface="Times New Roman" pitchFamily="18" charset="0"/>
              </a:rPr>
              <a:t>Contribute </a:t>
            </a:r>
            <a:r>
              <a:rPr lang="en-US" sz="1000" dirty="0">
                <a:latin typeface="Times New Roman" pitchFamily="18" charset="0"/>
                <a:cs typeface="Times New Roman" pitchFamily="18" charset="0"/>
              </a:rPr>
              <a:t>LLC units </a:t>
            </a:r>
            <a:r>
              <a:rPr lang="en-US" sz="1000" dirty="0" smtClean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sz="1000" dirty="0">
                <a:latin typeface="Times New Roman" pitchFamily="18" charset="0"/>
                <a:cs typeface="Times New Roman" pitchFamily="18" charset="0"/>
              </a:rPr>
              <a:t>fixed income </a:t>
            </a:r>
            <a:r>
              <a:rPr lang="en-US" sz="1000" dirty="0" smtClean="0">
                <a:latin typeface="Times New Roman" pitchFamily="18" charset="0"/>
                <a:cs typeface="Times New Roman" pitchFamily="18" charset="0"/>
              </a:rPr>
              <a:t>into </a:t>
            </a:r>
            <a:r>
              <a:rPr lang="en-US" sz="1000" dirty="0">
                <a:latin typeface="Times New Roman" pitchFamily="18" charset="0"/>
                <a:cs typeface="Times New Roman" pitchFamily="18" charset="0"/>
              </a:rPr>
              <a:t>GRAT.</a:t>
            </a:r>
          </a:p>
          <a:p>
            <a:pPr>
              <a:buFontTx/>
              <a:buChar char="•"/>
            </a:pPr>
            <a:r>
              <a:rPr lang="en-US" sz="1000" dirty="0">
                <a:latin typeface="Times New Roman" pitchFamily="18" charset="0"/>
                <a:cs typeface="Times New Roman" pitchFamily="18" charset="0"/>
              </a:rPr>
              <a:t> GRAT trustee </a:t>
            </a:r>
            <a:r>
              <a:rPr lang="en-US" sz="1000" dirty="0" smtClean="0">
                <a:latin typeface="Times New Roman" pitchFamily="18" charset="0"/>
                <a:cs typeface="Times New Roman" pitchFamily="18" charset="0"/>
              </a:rPr>
              <a:t>first uses </a:t>
            </a:r>
            <a:r>
              <a:rPr lang="en-US" sz="1000" dirty="0">
                <a:latin typeface="Times New Roman" pitchFamily="18" charset="0"/>
                <a:cs typeface="Times New Roman" pitchFamily="18" charset="0"/>
              </a:rPr>
              <a:t>fixed income </a:t>
            </a:r>
            <a:r>
              <a:rPr lang="en-US" sz="1000" dirty="0" smtClean="0"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en-US" sz="1000" dirty="0">
                <a:latin typeface="Times New Roman" pitchFamily="18" charset="0"/>
                <a:cs typeface="Times New Roman" pitchFamily="18" charset="0"/>
              </a:rPr>
              <a:t>satisfy annuity payments</a:t>
            </a:r>
            <a:r>
              <a:rPr lang="en-US" sz="1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779" name="Text Box 14"/>
          <p:cNvSpPr txBox="1">
            <a:spLocks noChangeArrowheads="1"/>
          </p:cNvSpPr>
          <p:nvPr/>
        </p:nvSpPr>
        <p:spPr bwMode="auto">
          <a:xfrm>
            <a:off x="2346325" y="2479675"/>
            <a:ext cx="1539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en-US" sz="2400">
              <a:latin typeface="Times New Roman" pitchFamily="18" charset="0"/>
            </a:endParaRPr>
          </a:p>
        </p:txBody>
      </p:sp>
      <p:sp>
        <p:nvSpPr>
          <p:cNvPr id="32782" name="Text Box 20"/>
          <p:cNvSpPr txBox="1">
            <a:spLocks noChangeArrowheads="1"/>
          </p:cNvSpPr>
          <p:nvPr/>
        </p:nvSpPr>
        <p:spPr bwMode="auto">
          <a:xfrm>
            <a:off x="1244600" y="2574925"/>
            <a:ext cx="936625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dirty="0">
                <a:latin typeface="Times New Roman" pitchFamily="18" charset="0"/>
                <a:cs typeface="Times New Roman" pitchFamily="18" charset="0"/>
              </a:rPr>
              <a:t>Fixed </a:t>
            </a:r>
            <a:r>
              <a:rPr lang="en-US" sz="1000" dirty="0" smtClean="0">
                <a:latin typeface="Times New Roman" pitchFamily="18" charset="0"/>
                <a:cs typeface="Times New Roman" pitchFamily="18" charset="0"/>
              </a:rPr>
              <a:t>Income</a:t>
            </a:r>
            <a:endParaRPr lang="en-US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783" name="Text Box 26"/>
          <p:cNvSpPr txBox="1">
            <a:spLocks noChangeArrowheads="1"/>
          </p:cNvSpPr>
          <p:nvPr/>
        </p:nvSpPr>
        <p:spPr bwMode="auto">
          <a:xfrm>
            <a:off x="4319588" y="2740025"/>
            <a:ext cx="5905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b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Step 2</a:t>
            </a:r>
          </a:p>
        </p:txBody>
      </p:sp>
      <p:sp>
        <p:nvSpPr>
          <p:cNvPr id="32784" name="Rectangle 29"/>
          <p:cNvSpPr>
            <a:spLocks noChangeArrowheads="1"/>
          </p:cNvSpPr>
          <p:nvPr/>
        </p:nvSpPr>
        <p:spPr bwMode="auto">
          <a:xfrm>
            <a:off x="455613" y="717550"/>
            <a:ext cx="82073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 dirty="0" smtClean="0">
                <a:solidFill>
                  <a:srgbClr val="337A33"/>
                </a:solidFill>
                <a:latin typeface="Times New Roman" pitchFamily="18" charset="0"/>
                <a:cs typeface="Times New Roman" pitchFamily="18" charset="0"/>
              </a:rPr>
              <a:t>Leveraged </a:t>
            </a:r>
            <a:r>
              <a:rPr lang="en-US" sz="2800" b="1" dirty="0">
                <a:solidFill>
                  <a:srgbClr val="337A33"/>
                </a:solidFill>
                <a:latin typeface="Times New Roman" pitchFamily="18" charset="0"/>
                <a:cs typeface="Times New Roman" pitchFamily="18" charset="0"/>
              </a:rPr>
              <a:t>Mixed Asset GRAT</a:t>
            </a:r>
          </a:p>
        </p:txBody>
      </p:sp>
      <p:sp>
        <p:nvSpPr>
          <p:cNvPr id="32785" name="Rectangle 30"/>
          <p:cNvSpPr>
            <a:spLocks noChangeArrowheads="1"/>
          </p:cNvSpPr>
          <p:nvPr/>
        </p:nvSpPr>
        <p:spPr bwMode="auto">
          <a:xfrm>
            <a:off x="3057525" y="1617663"/>
            <a:ext cx="2155825" cy="606425"/>
          </a:xfrm>
          <a:prstGeom prst="rect">
            <a:avLst/>
          </a:prstGeom>
          <a:solidFill>
            <a:schemeClr val="bg2"/>
          </a:solidFill>
          <a:ln w="635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000">
                <a:latin typeface="Times New Roman" pitchFamily="18" charset="0"/>
                <a:cs typeface="Times New Roman" pitchFamily="18" charset="0"/>
              </a:rPr>
              <a:t>Assets With Growth Potential</a:t>
            </a:r>
          </a:p>
          <a:p>
            <a:pPr algn="ctr"/>
            <a:endParaRPr lang="en-US" sz="100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1000">
                <a:latin typeface="Times New Roman" pitchFamily="18" charset="0"/>
                <a:cs typeface="Times New Roman" pitchFamily="18" charset="0"/>
              </a:rPr>
              <a:t>LLC Units</a:t>
            </a:r>
          </a:p>
        </p:txBody>
      </p:sp>
      <p:sp>
        <p:nvSpPr>
          <p:cNvPr id="32786" name="Text Box 32"/>
          <p:cNvSpPr txBox="1">
            <a:spLocks noChangeArrowheads="1"/>
          </p:cNvSpPr>
          <p:nvPr/>
        </p:nvSpPr>
        <p:spPr bwMode="auto">
          <a:xfrm>
            <a:off x="228600" y="1612900"/>
            <a:ext cx="79057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 b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Step 1</a:t>
            </a:r>
          </a:p>
        </p:txBody>
      </p:sp>
      <p:sp>
        <p:nvSpPr>
          <p:cNvPr id="32787" name="Text Box 34"/>
          <p:cNvSpPr txBox="1">
            <a:spLocks noChangeArrowheads="1"/>
          </p:cNvSpPr>
          <p:nvPr/>
        </p:nvSpPr>
        <p:spPr bwMode="auto">
          <a:xfrm>
            <a:off x="319088" y="1844675"/>
            <a:ext cx="657225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000">
                <a:latin typeface="Times New Roman" pitchFamily="18" charset="0"/>
                <a:cs typeface="Times New Roman" pitchFamily="18" charset="0"/>
              </a:rPr>
              <a:t>Create Family Entity and Trust</a:t>
            </a:r>
          </a:p>
        </p:txBody>
      </p:sp>
      <p:sp>
        <p:nvSpPr>
          <p:cNvPr id="32788" name="AutoShape 36"/>
          <p:cNvSpPr>
            <a:spLocks noChangeArrowheads="1"/>
          </p:cNvSpPr>
          <p:nvPr/>
        </p:nvSpPr>
        <p:spPr bwMode="auto">
          <a:xfrm>
            <a:off x="1852613" y="1935163"/>
            <a:ext cx="225425" cy="704850"/>
          </a:xfrm>
          <a:prstGeom prst="curvedRightArrow">
            <a:avLst>
              <a:gd name="adj1" fmla="val 62535"/>
              <a:gd name="adj2" fmla="val 125070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89" name="Line 2"/>
          <p:cNvSpPr>
            <a:spLocks noChangeShapeType="1"/>
          </p:cNvSpPr>
          <p:nvPr/>
        </p:nvSpPr>
        <p:spPr bwMode="auto">
          <a:xfrm>
            <a:off x="4800600" y="5257800"/>
            <a:ext cx="9525" cy="2952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</p:spPr>
        <p:txBody>
          <a:bodyPr/>
          <a:lstStyle/>
          <a:p>
            <a:endParaRPr lang="en-US"/>
          </a:p>
        </p:txBody>
      </p:sp>
      <p:pic>
        <p:nvPicPr>
          <p:cNvPr id="32790" name="Picture 4" descr="C:\Program Files (x86)\Microsoft Office\MEDIA\CAGCAT10\j0291984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550" y="1400175"/>
            <a:ext cx="701675" cy="74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" name="Line 2"/>
          <p:cNvSpPr>
            <a:spLocks noChangeShapeType="1"/>
          </p:cNvSpPr>
          <p:nvPr/>
        </p:nvSpPr>
        <p:spPr bwMode="auto">
          <a:xfrm>
            <a:off x="2009775" y="2800350"/>
            <a:ext cx="1657350" cy="1371599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</p:spPr>
        <p:txBody>
          <a:bodyPr/>
          <a:lstStyle/>
          <a:p>
            <a:endParaRPr lang="en-US"/>
          </a:p>
        </p:txBody>
      </p:sp>
      <p:cxnSp>
        <p:nvCxnSpPr>
          <p:cNvPr id="28" name="Curved Connector 27"/>
          <p:cNvCxnSpPr>
            <a:stCxn id="32775" idx="1"/>
          </p:cNvCxnSpPr>
          <p:nvPr/>
        </p:nvCxnSpPr>
        <p:spPr bwMode="auto">
          <a:xfrm rot="10800000">
            <a:off x="1114426" y="2286001"/>
            <a:ext cx="2009774" cy="2460625"/>
          </a:xfrm>
          <a:prstGeom prst="curvedConnector2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0" name="Text Box 20"/>
          <p:cNvSpPr txBox="1">
            <a:spLocks noChangeArrowheads="1"/>
          </p:cNvSpPr>
          <p:nvPr/>
        </p:nvSpPr>
        <p:spPr bwMode="auto">
          <a:xfrm>
            <a:off x="1463675" y="4403725"/>
            <a:ext cx="93662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dirty="0" smtClean="0">
                <a:latin typeface="Times New Roman" pitchFamily="18" charset="0"/>
                <a:cs typeface="Times New Roman" pitchFamily="18" charset="0"/>
              </a:rPr>
              <a:t>Annuity Payments</a:t>
            </a:r>
            <a:endParaRPr lang="en-US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Text Box 18"/>
          <p:cNvSpPr txBox="1">
            <a:spLocks noChangeArrowheads="1"/>
          </p:cNvSpPr>
          <p:nvPr/>
        </p:nvSpPr>
        <p:spPr bwMode="auto">
          <a:xfrm>
            <a:off x="3590925" y="5586413"/>
            <a:ext cx="2479675" cy="246221"/>
          </a:xfrm>
          <a:prstGeom prst="rect">
            <a:avLst/>
          </a:prstGeom>
          <a:gradFill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5400000" scaled="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50800" sx="1000" sy="1000" algn="ctr" rotWithShape="0">
              <a:srgbClr val="000000"/>
            </a:outerShdw>
          </a:effec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US" sz="1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00" dirty="0" smtClean="0">
                <a:latin typeface="Times New Roman" pitchFamily="18" charset="0"/>
                <a:cs typeface="Times New Roman" pitchFamily="18" charset="0"/>
              </a:rPr>
              <a:t>GRAT Remainder into </a:t>
            </a:r>
            <a:r>
              <a:rPr lang="en-US" sz="1000" dirty="0">
                <a:latin typeface="Times New Roman" pitchFamily="18" charset="0"/>
                <a:cs typeface="Times New Roman" pitchFamily="18" charset="0"/>
              </a:rPr>
              <a:t>Grantor Trust</a:t>
            </a:r>
            <a:r>
              <a:rPr lang="en-US" sz="1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DC1F8089-0257-4445-9DD3-5FA50D1C365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graphicFrame>
        <p:nvGraphicFramePr>
          <p:cNvPr id="3" name="Chart 2"/>
          <p:cNvGraphicFramePr/>
          <p:nvPr/>
        </p:nvGraphicFramePr>
        <p:xfrm>
          <a:off x="1123951" y="1933575"/>
          <a:ext cx="6629400" cy="41243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47677" y="1"/>
          <a:ext cx="8491112" cy="1323974"/>
        </p:xfrm>
        <a:graphic>
          <a:graphicData uri="http://schemas.openxmlformats.org/drawingml/2006/table">
            <a:tbl>
              <a:tblPr/>
              <a:tblGrid>
                <a:gridCol w="1465228"/>
                <a:gridCol w="762423"/>
                <a:gridCol w="852487"/>
                <a:gridCol w="926492"/>
                <a:gridCol w="907192"/>
                <a:gridCol w="791377"/>
                <a:gridCol w="820333"/>
                <a:gridCol w="1013351"/>
                <a:gridCol w="952229"/>
              </a:tblGrid>
              <a:tr h="329350">
                <a:tc gridSpan="8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latin typeface="Arial"/>
                        </a:rPr>
                        <a:t>5 Year GRAT </a:t>
                      </a:r>
                      <a:r>
                        <a:rPr lang="en-US" sz="1400" b="1" i="0" u="none" strike="noStrike" dirty="0">
                          <a:latin typeface="Arial"/>
                        </a:rPr>
                        <a:t>with 50% Private Equity and 50% Fixed </a:t>
                      </a:r>
                      <a:r>
                        <a:rPr lang="en-US" sz="1400" b="1" i="0" u="none" strike="noStrike" dirty="0" smtClean="0">
                          <a:latin typeface="Arial"/>
                        </a:rPr>
                        <a:t>Income</a:t>
                      </a:r>
                      <a:endParaRPr lang="en-US" sz="1400" b="1" i="0" u="none" strike="noStrike" dirty="0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2280">
                <a:tc gridSpan="2"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="0" i="0" u="none" strike="noStrike" dirty="0" smtClean="0">
                        <a:latin typeface="Arial"/>
                      </a:endParaRPr>
                    </a:p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none" strike="noStrike" dirty="0" smtClean="0">
                          <a:latin typeface="Arial"/>
                        </a:rPr>
                        <a:t>April 2013 7520 Rate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none" strike="noStrike" dirty="0" smtClean="0">
                          <a:latin typeface="Arial"/>
                        </a:rPr>
                        <a:t>1.40%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617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 smtClean="0">
                          <a:latin typeface="Arial"/>
                        </a:rPr>
                        <a:t>Fixed</a:t>
                      </a:r>
                      <a:r>
                        <a:rPr lang="en-US" sz="1000" b="0" i="0" u="none" strike="noStrike" baseline="0" dirty="0" smtClean="0">
                          <a:latin typeface="Arial"/>
                        </a:rPr>
                        <a:t> Income/Yield</a:t>
                      </a:r>
                      <a:endParaRPr lang="en-US" sz="1000" b="0" i="0" u="none" strike="noStrike" dirty="0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latin typeface="Arial"/>
                        </a:rPr>
                        <a:t> $  </a:t>
                      </a:r>
                      <a:r>
                        <a:rPr lang="en-US" sz="1000" b="0" i="0" u="none" strike="noStrike" dirty="0" smtClean="0">
                          <a:latin typeface="Arial"/>
                        </a:rPr>
                        <a:t>1,000,000 </a:t>
                      </a:r>
                      <a:endParaRPr lang="en-US" sz="1000" b="0" i="0" u="none" strike="noStrike" dirty="0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latin typeface="Arial"/>
                        </a:rPr>
                        <a:t>3.00%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617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 smtClean="0">
                          <a:latin typeface="Arial"/>
                        </a:rPr>
                        <a:t>Private</a:t>
                      </a:r>
                      <a:r>
                        <a:rPr lang="en-US" sz="1000" b="0" i="0" u="none" strike="noStrike" baseline="0" dirty="0" smtClean="0">
                          <a:latin typeface="Arial"/>
                        </a:rPr>
                        <a:t> Equity/Growth</a:t>
                      </a:r>
                      <a:endParaRPr lang="en-US" sz="1000" b="0" i="0" u="none" strike="noStrike" dirty="0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latin typeface="Arial"/>
                        </a:rPr>
                        <a:t> $  </a:t>
                      </a:r>
                      <a:r>
                        <a:rPr lang="en-US" sz="1000" b="0" i="0" u="none" strike="noStrike" dirty="0" smtClean="0">
                          <a:latin typeface="Arial"/>
                        </a:rPr>
                        <a:t>1,000,000* </a:t>
                      </a:r>
                      <a:endParaRPr lang="en-US" sz="1000" b="0" i="0" u="none" strike="noStrike" dirty="0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latin typeface="Arial"/>
                        </a:rPr>
                        <a:t>20.00%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8" name="TextBox 1"/>
          <p:cNvSpPr txBox="1"/>
          <p:nvPr/>
        </p:nvSpPr>
        <p:spPr>
          <a:xfrm>
            <a:off x="2276475" y="4638675"/>
            <a:ext cx="1162050" cy="381000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Fixed Income</a:t>
            </a:r>
            <a:endParaRPr lang="en-US" sz="1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1"/>
          <p:cNvSpPr txBox="1"/>
          <p:nvPr/>
        </p:nvSpPr>
        <p:spPr>
          <a:xfrm>
            <a:off x="7210440" y="2828754"/>
            <a:ext cx="1428735" cy="75264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* For illustrations purposes, assumes no valuation discount.</a:t>
            </a:r>
            <a:endParaRPr lang="en-US" sz="1200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Number Placeholder 1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BC4CCFDC-D770-48B7-8718-B832B852B1C5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32771" name="Line 35"/>
          <p:cNvSpPr>
            <a:spLocks noChangeShapeType="1"/>
          </p:cNvSpPr>
          <p:nvPr/>
        </p:nvSpPr>
        <p:spPr bwMode="auto">
          <a:xfrm flipH="1" flipV="1">
            <a:off x="2168525" y="2051050"/>
            <a:ext cx="36957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2772" name="Line 31"/>
          <p:cNvSpPr>
            <a:spLocks noChangeShapeType="1"/>
          </p:cNvSpPr>
          <p:nvPr/>
        </p:nvSpPr>
        <p:spPr bwMode="auto">
          <a:xfrm>
            <a:off x="1639888" y="1841500"/>
            <a:ext cx="42179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2773" name="Line 2"/>
          <p:cNvSpPr>
            <a:spLocks noChangeShapeType="1"/>
          </p:cNvSpPr>
          <p:nvPr/>
        </p:nvSpPr>
        <p:spPr bwMode="auto">
          <a:xfrm>
            <a:off x="2171699" y="2581275"/>
            <a:ext cx="1800225" cy="1562101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2774" name="Rectangle 5"/>
          <p:cNvSpPr>
            <a:spLocks noChangeArrowheads="1"/>
          </p:cNvSpPr>
          <p:nvPr/>
        </p:nvSpPr>
        <p:spPr bwMode="auto">
          <a:xfrm>
            <a:off x="6057900" y="1541463"/>
            <a:ext cx="2371725" cy="608012"/>
          </a:xfrm>
          <a:prstGeom prst="rect">
            <a:avLst/>
          </a:prstGeom>
          <a:solidFill>
            <a:srgbClr val="669E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Times New Roman" pitchFamily="18" charset="0"/>
                <a:cs typeface="Times New Roman" pitchFamily="18" charset="0"/>
              </a:rPr>
              <a:t>LLC</a:t>
            </a:r>
          </a:p>
        </p:txBody>
      </p:sp>
      <p:sp>
        <p:nvSpPr>
          <p:cNvPr id="32775" name="Rectangle 7"/>
          <p:cNvSpPr>
            <a:spLocks noChangeArrowheads="1"/>
          </p:cNvSpPr>
          <p:nvPr/>
        </p:nvSpPr>
        <p:spPr bwMode="auto">
          <a:xfrm>
            <a:off x="3124200" y="4251325"/>
            <a:ext cx="2895600" cy="990600"/>
          </a:xfrm>
          <a:prstGeom prst="rect">
            <a:avLst/>
          </a:prstGeom>
          <a:solidFill>
            <a:schemeClr val="folHlink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32776" name="Text Box 8"/>
          <p:cNvSpPr txBox="1">
            <a:spLocks noChangeArrowheads="1"/>
          </p:cNvSpPr>
          <p:nvPr/>
        </p:nvSpPr>
        <p:spPr bwMode="auto">
          <a:xfrm>
            <a:off x="3543300" y="4594225"/>
            <a:ext cx="20097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b="1" dirty="0">
                <a:latin typeface="Times New Roman" pitchFamily="18" charset="0"/>
                <a:cs typeface="Times New Roman" pitchFamily="18" charset="0"/>
              </a:rPr>
              <a:t>GRAT</a:t>
            </a:r>
          </a:p>
        </p:txBody>
      </p:sp>
      <p:sp>
        <p:nvSpPr>
          <p:cNvPr id="32777" name="Text Box 11"/>
          <p:cNvSpPr txBox="1">
            <a:spLocks noChangeArrowheads="1"/>
          </p:cNvSpPr>
          <p:nvPr/>
        </p:nvSpPr>
        <p:spPr bwMode="auto">
          <a:xfrm>
            <a:off x="3201988" y="2998788"/>
            <a:ext cx="2928937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en-US" sz="1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00" dirty="0" smtClean="0">
                <a:latin typeface="Times New Roman" pitchFamily="18" charset="0"/>
                <a:cs typeface="Times New Roman" pitchFamily="18" charset="0"/>
              </a:rPr>
              <a:t>Contribute </a:t>
            </a:r>
            <a:r>
              <a:rPr lang="en-US" sz="1000" dirty="0">
                <a:latin typeface="Times New Roman" pitchFamily="18" charset="0"/>
                <a:cs typeface="Times New Roman" pitchFamily="18" charset="0"/>
              </a:rPr>
              <a:t>LLC units </a:t>
            </a:r>
            <a:r>
              <a:rPr lang="en-US" sz="1000" dirty="0" smtClean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sz="1000" dirty="0">
                <a:latin typeface="Times New Roman" pitchFamily="18" charset="0"/>
                <a:cs typeface="Times New Roman" pitchFamily="18" charset="0"/>
              </a:rPr>
              <a:t>fixed income </a:t>
            </a:r>
            <a:r>
              <a:rPr lang="en-US" sz="1000" dirty="0" smtClean="0">
                <a:latin typeface="Times New Roman" pitchFamily="18" charset="0"/>
                <a:cs typeface="Times New Roman" pitchFamily="18" charset="0"/>
              </a:rPr>
              <a:t>into </a:t>
            </a:r>
            <a:r>
              <a:rPr lang="en-US" sz="1000" dirty="0">
                <a:latin typeface="Times New Roman" pitchFamily="18" charset="0"/>
                <a:cs typeface="Times New Roman" pitchFamily="18" charset="0"/>
              </a:rPr>
              <a:t>GRAT.</a:t>
            </a:r>
          </a:p>
          <a:p>
            <a:pPr>
              <a:buFontTx/>
              <a:buChar char="•"/>
            </a:pPr>
            <a:r>
              <a:rPr lang="en-US" sz="1000" dirty="0">
                <a:latin typeface="Times New Roman" pitchFamily="18" charset="0"/>
                <a:cs typeface="Times New Roman" pitchFamily="18" charset="0"/>
              </a:rPr>
              <a:t> GRAT trustee </a:t>
            </a:r>
            <a:r>
              <a:rPr lang="en-US" sz="1000" dirty="0" smtClean="0">
                <a:latin typeface="Times New Roman" pitchFamily="18" charset="0"/>
                <a:cs typeface="Times New Roman" pitchFamily="18" charset="0"/>
              </a:rPr>
              <a:t>first uses </a:t>
            </a:r>
            <a:r>
              <a:rPr lang="en-US" sz="1000" dirty="0">
                <a:latin typeface="Times New Roman" pitchFamily="18" charset="0"/>
                <a:cs typeface="Times New Roman" pitchFamily="18" charset="0"/>
              </a:rPr>
              <a:t>fixed income </a:t>
            </a:r>
            <a:r>
              <a:rPr lang="en-US" sz="1000" dirty="0" smtClean="0"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en-US" sz="1000" dirty="0">
                <a:latin typeface="Times New Roman" pitchFamily="18" charset="0"/>
                <a:cs typeface="Times New Roman" pitchFamily="18" charset="0"/>
              </a:rPr>
              <a:t>satisfy annuity payments</a:t>
            </a:r>
            <a:r>
              <a:rPr lang="en-US" sz="1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779" name="Text Box 14"/>
          <p:cNvSpPr txBox="1">
            <a:spLocks noChangeArrowheads="1"/>
          </p:cNvSpPr>
          <p:nvPr/>
        </p:nvSpPr>
        <p:spPr bwMode="auto">
          <a:xfrm>
            <a:off x="2346325" y="2479675"/>
            <a:ext cx="1539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en-US" sz="2400">
              <a:latin typeface="Times New Roman" pitchFamily="18" charset="0"/>
            </a:endParaRPr>
          </a:p>
        </p:txBody>
      </p:sp>
      <p:sp>
        <p:nvSpPr>
          <p:cNvPr id="32782" name="Text Box 20"/>
          <p:cNvSpPr txBox="1">
            <a:spLocks noChangeArrowheads="1"/>
          </p:cNvSpPr>
          <p:nvPr/>
        </p:nvSpPr>
        <p:spPr bwMode="auto">
          <a:xfrm>
            <a:off x="1244600" y="2574925"/>
            <a:ext cx="936625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dirty="0">
                <a:latin typeface="Times New Roman" pitchFamily="18" charset="0"/>
                <a:cs typeface="Times New Roman" pitchFamily="18" charset="0"/>
              </a:rPr>
              <a:t>Fixed </a:t>
            </a:r>
            <a:r>
              <a:rPr lang="en-US" sz="1000" dirty="0" smtClean="0">
                <a:latin typeface="Times New Roman" pitchFamily="18" charset="0"/>
                <a:cs typeface="Times New Roman" pitchFamily="18" charset="0"/>
              </a:rPr>
              <a:t>Income</a:t>
            </a:r>
            <a:endParaRPr lang="en-US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783" name="Text Box 26"/>
          <p:cNvSpPr txBox="1">
            <a:spLocks noChangeArrowheads="1"/>
          </p:cNvSpPr>
          <p:nvPr/>
        </p:nvSpPr>
        <p:spPr bwMode="auto">
          <a:xfrm>
            <a:off x="4319588" y="2740025"/>
            <a:ext cx="5905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b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Step 2</a:t>
            </a:r>
          </a:p>
        </p:txBody>
      </p:sp>
      <p:sp>
        <p:nvSpPr>
          <p:cNvPr id="32784" name="Rectangle 29"/>
          <p:cNvSpPr>
            <a:spLocks noChangeArrowheads="1"/>
          </p:cNvSpPr>
          <p:nvPr/>
        </p:nvSpPr>
        <p:spPr bwMode="auto">
          <a:xfrm>
            <a:off x="436563" y="422275"/>
            <a:ext cx="8207375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 dirty="0" smtClean="0">
                <a:solidFill>
                  <a:srgbClr val="337A33"/>
                </a:solidFill>
                <a:latin typeface="Times New Roman" pitchFamily="18" charset="0"/>
                <a:cs typeface="Times New Roman" pitchFamily="18" charset="0"/>
              </a:rPr>
              <a:t>Bonus: Leveraged </a:t>
            </a:r>
            <a:r>
              <a:rPr lang="en-US" sz="2800" b="1" dirty="0">
                <a:solidFill>
                  <a:srgbClr val="337A33"/>
                </a:solidFill>
                <a:latin typeface="Times New Roman" pitchFamily="18" charset="0"/>
                <a:cs typeface="Times New Roman" pitchFamily="18" charset="0"/>
              </a:rPr>
              <a:t>Mixed Asset </a:t>
            </a:r>
            <a:r>
              <a:rPr lang="en-US" sz="2800" b="1" dirty="0" smtClean="0">
                <a:solidFill>
                  <a:srgbClr val="337A33"/>
                </a:solidFill>
                <a:latin typeface="Times New Roman" pitchFamily="18" charset="0"/>
                <a:cs typeface="Times New Roman" pitchFamily="18" charset="0"/>
              </a:rPr>
              <a:t>GRAT with Loan from GST Exempt Trust</a:t>
            </a:r>
            <a:endParaRPr lang="en-US" sz="2800" b="1" dirty="0">
              <a:solidFill>
                <a:srgbClr val="337A3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785" name="Rectangle 30"/>
          <p:cNvSpPr>
            <a:spLocks noChangeArrowheads="1"/>
          </p:cNvSpPr>
          <p:nvPr/>
        </p:nvSpPr>
        <p:spPr bwMode="auto">
          <a:xfrm>
            <a:off x="3057525" y="1617663"/>
            <a:ext cx="2155825" cy="606425"/>
          </a:xfrm>
          <a:prstGeom prst="rect">
            <a:avLst/>
          </a:prstGeom>
          <a:solidFill>
            <a:schemeClr val="bg2"/>
          </a:solidFill>
          <a:ln w="635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000">
                <a:latin typeface="Times New Roman" pitchFamily="18" charset="0"/>
                <a:cs typeface="Times New Roman" pitchFamily="18" charset="0"/>
              </a:rPr>
              <a:t>Assets With Growth Potential</a:t>
            </a:r>
          </a:p>
          <a:p>
            <a:pPr algn="ctr"/>
            <a:endParaRPr lang="en-US" sz="100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1000">
                <a:latin typeface="Times New Roman" pitchFamily="18" charset="0"/>
                <a:cs typeface="Times New Roman" pitchFamily="18" charset="0"/>
              </a:rPr>
              <a:t>LLC Units</a:t>
            </a:r>
          </a:p>
        </p:txBody>
      </p:sp>
      <p:sp>
        <p:nvSpPr>
          <p:cNvPr id="32786" name="Text Box 32"/>
          <p:cNvSpPr txBox="1">
            <a:spLocks noChangeArrowheads="1"/>
          </p:cNvSpPr>
          <p:nvPr/>
        </p:nvSpPr>
        <p:spPr bwMode="auto">
          <a:xfrm>
            <a:off x="228600" y="1612900"/>
            <a:ext cx="79057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 b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Step 1</a:t>
            </a:r>
          </a:p>
        </p:txBody>
      </p:sp>
      <p:sp>
        <p:nvSpPr>
          <p:cNvPr id="32787" name="Text Box 34"/>
          <p:cNvSpPr txBox="1">
            <a:spLocks noChangeArrowheads="1"/>
          </p:cNvSpPr>
          <p:nvPr/>
        </p:nvSpPr>
        <p:spPr bwMode="auto">
          <a:xfrm>
            <a:off x="319088" y="1844675"/>
            <a:ext cx="657225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000">
                <a:latin typeface="Times New Roman" pitchFamily="18" charset="0"/>
                <a:cs typeface="Times New Roman" pitchFamily="18" charset="0"/>
              </a:rPr>
              <a:t>Create Family Entity and Trust</a:t>
            </a:r>
          </a:p>
        </p:txBody>
      </p:sp>
      <p:sp>
        <p:nvSpPr>
          <p:cNvPr id="32788" name="AutoShape 36"/>
          <p:cNvSpPr>
            <a:spLocks noChangeArrowheads="1"/>
          </p:cNvSpPr>
          <p:nvPr/>
        </p:nvSpPr>
        <p:spPr bwMode="auto">
          <a:xfrm>
            <a:off x="1852613" y="1935163"/>
            <a:ext cx="225425" cy="704850"/>
          </a:xfrm>
          <a:prstGeom prst="curvedRightArrow">
            <a:avLst>
              <a:gd name="adj1" fmla="val 62535"/>
              <a:gd name="adj2" fmla="val 125070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89" name="Line 2"/>
          <p:cNvSpPr>
            <a:spLocks noChangeShapeType="1"/>
          </p:cNvSpPr>
          <p:nvPr/>
        </p:nvSpPr>
        <p:spPr bwMode="auto">
          <a:xfrm>
            <a:off x="4562475" y="5286375"/>
            <a:ext cx="9525" cy="2952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</p:spPr>
        <p:txBody>
          <a:bodyPr/>
          <a:lstStyle/>
          <a:p>
            <a:endParaRPr lang="en-US"/>
          </a:p>
        </p:txBody>
      </p:sp>
      <p:pic>
        <p:nvPicPr>
          <p:cNvPr id="32790" name="Picture 4" descr="C:\Program Files (x86)\Microsoft Office\MEDIA\CAGCAT10\j0291984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550" y="1400175"/>
            <a:ext cx="701675" cy="74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" name="Line 2"/>
          <p:cNvSpPr>
            <a:spLocks noChangeShapeType="1"/>
          </p:cNvSpPr>
          <p:nvPr/>
        </p:nvSpPr>
        <p:spPr bwMode="auto">
          <a:xfrm>
            <a:off x="2009775" y="2800350"/>
            <a:ext cx="1657350" cy="1371599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</p:spPr>
        <p:txBody>
          <a:bodyPr/>
          <a:lstStyle/>
          <a:p>
            <a:endParaRPr lang="en-US"/>
          </a:p>
        </p:txBody>
      </p:sp>
      <p:cxnSp>
        <p:nvCxnSpPr>
          <p:cNvPr id="28" name="Curved Connector 27"/>
          <p:cNvCxnSpPr>
            <a:stCxn id="32775" idx="1"/>
          </p:cNvCxnSpPr>
          <p:nvPr/>
        </p:nvCxnSpPr>
        <p:spPr bwMode="auto">
          <a:xfrm rot="10800000">
            <a:off x="1114426" y="2286005"/>
            <a:ext cx="2009774" cy="2460621"/>
          </a:xfrm>
          <a:prstGeom prst="curvedConnector2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0" name="Text Box 20"/>
          <p:cNvSpPr txBox="1">
            <a:spLocks noChangeArrowheads="1"/>
          </p:cNvSpPr>
          <p:nvPr/>
        </p:nvSpPr>
        <p:spPr bwMode="auto">
          <a:xfrm>
            <a:off x="1463675" y="4403725"/>
            <a:ext cx="93662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dirty="0" smtClean="0">
                <a:latin typeface="Times New Roman" pitchFamily="18" charset="0"/>
                <a:cs typeface="Times New Roman" pitchFamily="18" charset="0"/>
              </a:rPr>
              <a:t>Annuity Payments</a:t>
            </a:r>
            <a:endParaRPr lang="en-US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Rectangle 7"/>
          <p:cNvSpPr>
            <a:spLocks noChangeArrowheads="1"/>
          </p:cNvSpPr>
          <p:nvPr/>
        </p:nvSpPr>
        <p:spPr bwMode="auto">
          <a:xfrm>
            <a:off x="7115175" y="3981450"/>
            <a:ext cx="1838324" cy="1181100"/>
          </a:xfrm>
          <a:prstGeom prst="rect">
            <a:avLst/>
          </a:prstGeom>
          <a:solidFill>
            <a:srgbClr val="00B0F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6248400" y="4105275"/>
            <a:ext cx="7715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Loan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 Box 18"/>
          <p:cNvSpPr txBox="1">
            <a:spLocks noChangeArrowheads="1"/>
          </p:cNvSpPr>
          <p:nvPr/>
        </p:nvSpPr>
        <p:spPr bwMode="auto">
          <a:xfrm>
            <a:off x="3314700" y="5634038"/>
            <a:ext cx="2479675" cy="477054"/>
          </a:xfrm>
          <a:prstGeom prst="rect">
            <a:avLst/>
          </a:prstGeom>
          <a:gradFill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5400000" scaled="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50800" sx="1000" sy="1000" algn="ctr" rotWithShape="0">
              <a:srgbClr val="000000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US" sz="1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00" dirty="0" smtClean="0">
                <a:latin typeface="Times New Roman" pitchFamily="18" charset="0"/>
                <a:cs typeface="Times New Roman" pitchFamily="18" charset="0"/>
              </a:rPr>
              <a:t>GRAT Remainder into </a:t>
            </a:r>
            <a:r>
              <a:rPr lang="en-US" sz="1000" dirty="0">
                <a:latin typeface="Times New Roman" pitchFamily="18" charset="0"/>
                <a:cs typeface="Times New Roman" pitchFamily="18" charset="0"/>
              </a:rPr>
              <a:t>Grantor Trust</a:t>
            </a:r>
            <a:r>
              <a:rPr lang="en-US" sz="1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sz="1000" dirty="0" smtClean="0">
                <a:latin typeface="Times New Roman" pitchFamily="18" charset="0"/>
                <a:cs typeface="Times New Roman" pitchFamily="18" charset="0"/>
              </a:rPr>
              <a:t> Grantor Trust repays loan with LLC units.</a:t>
            </a:r>
            <a:endParaRPr lang="en-US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Text Box 8"/>
          <p:cNvSpPr txBox="1">
            <a:spLocks noChangeArrowheads="1"/>
          </p:cNvSpPr>
          <p:nvPr/>
        </p:nvSpPr>
        <p:spPr bwMode="auto">
          <a:xfrm>
            <a:off x="7315200" y="4289425"/>
            <a:ext cx="149542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GST Exempt</a:t>
            </a:r>
          </a:p>
          <a:p>
            <a:pPr algn="ctr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Trust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1" name="Elbow Connector 30"/>
          <p:cNvCxnSpPr/>
          <p:nvPr/>
        </p:nvCxnSpPr>
        <p:spPr bwMode="auto">
          <a:xfrm rot="10800000" flipV="1">
            <a:off x="6048376" y="4457699"/>
            <a:ext cx="1038225" cy="257173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2" name="Straight Arrow Connector 31"/>
          <p:cNvCxnSpPr/>
          <p:nvPr/>
        </p:nvCxnSpPr>
        <p:spPr bwMode="auto">
          <a:xfrm flipV="1">
            <a:off x="5876925" y="5048250"/>
            <a:ext cx="1171575" cy="80010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2.  Portfolio GRATs: Separate GRATs for Correlated or Concentrated Positions</a:t>
            </a:r>
          </a:p>
        </p:txBody>
      </p:sp>
      <p:sp>
        <p:nvSpPr>
          <p:cNvPr id="40962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952625"/>
            <a:ext cx="7242175" cy="3925888"/>
          </a:xfrm>
        </p:spPr>
        <p:txBody>
          <a:bodyPr/>
          <a:lstStyle/>
          <a:p>
            <a:pPr marL="304800" indent="-304800">
              <a:lnSpc>
                <a:spcPct val="100000"/>
              </a:lnSpc>
              <a:buFontTx/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Diversification:</a:t>
            </a:r>
          </a:p>
          <a:p>
            <a:pPr marL="654050" lvl="1" indent="-304800">
              <a:lnSpc>
                <a:spcPct val="100000"/>
              </a:lnSpc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Prudent (Imperative) under Modern Portfolio Theory, but</a:t>
            </a:r>
          </a:p>
          <a:p>
            <a:pPr marL="654050" lvl="1" indent="-304800">
              <a:lnSpc>
                <a:spcPct val="100000"/>
              </a:lnSpc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Anathema to a Portfolio GRAT!</a:t>
            </a:r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34E29973-22F7-4A40-93AB-DFCF8C3A04B3}" type="slidenum">
              <a:rPr lang="en-US" smtClean="0"/>
              <a:pPr/>
              <a:t>14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1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67ECBC6F-6321-4753-8BED-335DEB1615ED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6725" y="801688"/>
            <a:ext cx="7762875" cy="493712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Portfolio GRAT: Asset Selection Not Enough</a:t>
            </a:r>
          </a:p>
        </p:txBody>
      </p:sp>
      <p:graphicFrame>
        <p:nvGraphicFramePr>
          <p:cNvPr id="49172" name="Group 20"/>
          <p:cNvGraphicFramePr>
            <a:graphicFrameLocks noGrp="1"/>
          </p:cNvGraphicFramePr>
          <p:nvPr/>
        </p:nvGraphicFramePr>
        <p:xfrm>
          <a:off x="385763" y="1598613"/>
          <a:ext cx="8267700" cy="2293303"/>
        </p:xfrm>
        <a:graphic>
          <a:graphicData uri="http://schemas.openxmlformats.org/drawingml/2006/table">
            <a:tbl>
              <a:tblPr/>
              <a:tblGrid>
                <a:gridCol w="8267700"/>
              </a:tblGrid>
              <a:tr h="317500">
                <a:tc>
                  <a:txBody>
                    <a:bodyPr/>
                    <a:lstStyle/>
                    <a:p>
                      <a:pPr marL="0" marR="0" lvl="0" indent="0" algn="l" defTabSz="1019175" rtl="0" eaLnBrk="0" fontAlgn="base" latinLnBrk="0" hangingPunct="0">
                        <a:lnSpc>
                          <a:spcPct val="110000"/>
                        </a:lnSpc>
                        <a:spcBef>
                          <a:spcPct val="60000"/>
                        </a:spcBef>
                        <a:spcAft>
                          <a:spcPct val="3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	                                     Return        Ending Value</a:t>
                      </a:r>
                    </a:p>
                  </a:txBody>
                  <a:tcPr marL="82058" marR="82058" marT="41029" marB="4102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9063">
                <a:tc>
                  <a:txBody>
                    <a:bodyPr/>
                    <a:lstStyle/>
                    <a:p>
                      <a:pPr marL="0" marR="0" lvl="0" indent="0" algn="l" defTabSz="1019175" rtl="0" eaLnBrk="0" fontAlgn="base" latinLnBrk="0" hangingPunct="0">
                        <a:lnSpc>
                          <a:spcPct val="110000"/>
                        </a:lnSpc>
                        <a:spcBef>
                          <a:spcPct val="60000"/>
                        </a:spcBef>
                        <a:spcAft>
                          <a:spcPct val="3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1,000,000 @ $50 Company A          +20%                 $60	             $6,000,000</a:t>
                      </a:r>
                    </a:p>
                  </a:txBody>
                  <a:tcPr marL="82058" marR="82058" marT="41029" marB="4102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1325">
                <a:tc>
                  <a:txBody>
                    <a:bodyPr/>
                    <a:lstStyle/>
                    <a:p>
                      <a:pPr marL="0" marR="0" lvl="0" indent="0" algn="l" defTabSz="1019175" rtl="0" eaLnBrk="0" fontAlgn="base" latinLnBrk="0" hangingPunct="0">
                        <a:lnSpc>
                          <a:spcPct val="110000"/>
                        </a:lnSpc>
                        <a:spcBef>
                          <a:spcPct val="60000"/>
                        </a:spcBef>
                        <a:spcAft>
                          <a:spcPct val="3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1,000,000 @ $50 Company B          -20%     	     $40	             $4,000,000</a:t>
                      </a:r>
                    </a:p>
                  </a:txBody>
                  <a:tcPr marL="82058" marR="82058" marT="41029" marB="4102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0850">
                <a:tc>
                  <a:txBody>
                    <a:bodyPr/>
                    <a:lstStyle/>
                    <a:p>
                      <a:pPr marL="0" marR="0" lvl="0" indent="0" algn="l" defTabSz="1019175" rtl="0" eaLnBrk="0" fontAlgn="base" latinLnBrk="0" hangingPunct="0">
                        <a:lnSpc>
                          <a:spcPct val="110000"/>
                        </a:lnSpc>
                        <a:spcBef>
                          <a:spcPct val="60000"/>
                        </a:spcBef>
                        <a:spcAft>
                          <a:spcPct val="3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				                          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$10,000,000</a:t>
                      </a:r>
                    </a:p>
                  </a:txBody>
                  <a:tcPr marL="82058" marR="82058" marT="41029" marB="4102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1019175" rtl="0" eaLnBrk="0" fontAlgn="base" latinLnBrk="0" hangingPunct="0">
                        <a:lnSpc>
                          <a:spcPct val="110000"/>
                        </a:lnSpc>
                        <a:spcBef>
                          <a:spcPct val="60000"/>
                        </a:spcBef>
                        <a:spcAft>
                          <a:spcPct val="3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                           Minimum annuity to grantor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*                    $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10,140,000</a:t>
                      </a:r>
                    </a:p>
                  </a:txBody>
                  <a:tcPr marL="82058" marR="82058" marT="41029" marB="4102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1019175" rtl="0" eaLnBrk="0" fontAlgn="base" latinLnBrk="0" hangingPunct="0">
                        <a:lnSpc>
                          <a:spcPct val="110000"/>
                        </a:lnSpc>
                        <a:spcBef>
                          <a:spcPct val="60000"/>
                        </a:spcBef>
                        <a:spcAft>
                          <a:spcPct val="3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                 Amount transferred to next generation                    – 0 –</a:t>
                      </a:r>
                    </a:p>
                  </a:txBody>
                  <a:tcPr marL="82058" marR="82058" marT="41029" marB="4102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5611" name="Line 19"/>
          <p:cNvSpPr>
            <a:spLocks noChangeShapeType="1"/>
          </p:cNvSpPr>
          <p:nvPr/>
        </p:nvSpPr>
        <p:spPr bwMode="auto">
          <a:xfrm>
            <a:off x="4379913" y="1952625"/>
            <a:ext cx="1163637" cy="0"/>
          </a:xfrm>
          <a:prstGeom prst="line">
            <a:avLst/>
          </a:prstGeom>
          <a:noFill/>
          <a:ln w="19050">
            <a:solidFill>
              <a:srgbClr val="2D641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612" name="Line 20"/>
          <p:cNvSpPr>
            <a:spLocks noChangeShapeType="1"/>
          </p:cNvSpPr>
          <p:nvPr/>
        </p:nvSpPr>
        <p:spPr bwMode="auto">
          <a:xfrm>
            <a:off x="3332163" y="1952625"/>
            <a:ext cx="674687" cy="0"/>
          </a:xfrm>
          <a:prstGeom prst="line">
            <a:avLst/>
          </a:prstGeom>
          <a:noFill/>
          <a:ln w="19050">
            <a:solidFill>
              <a:srgbClr val="2D641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613" name="Line 21"/>
          <p:cNvSpPr>
            <a:spLocks noChangeShapeType="1"/>
          </p:cNvSpPr>
          <p:nvPr/>
        </p:nvSpPr>
        <p:spPr bwMode="auto">
          <a:xfrm>
            <a:off x="5934075" y="3525838"/>
            <a:ext cx="1246188" cy="0"/>
          </a:xfrm>
          <a:prstGeom prst="line">
            <a:avLst/>
          </a:prstGeom>
          <a:noFill/>
          <a:ln w="19050">
            <a:solidFill>
              <a:srgbClr val="2D641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614" name="Text Box 15"/>
          <p:cNvSpPr txBox="1">
            <a:spLocks noChangeArrowheads="1"/>
          </p:cNvSpPr>
          <p:nvPr/>
        </p:nvSpPr>
        <p:spPr bwMode="auto">
          <a:xfrm>
            <a:off x="627063" y="5900738"/>
            <a:ext cx="7488237" cy="3598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2058" tIns="41029" rIns="82058" bIns="41029">
            <a:spAutoFit/>
          </a:bodyPr>
          <a:lstStyle/>
          <a:p>
            <a:pPr defTabSz="820738"/>
            <a:r>
              <a:rPr lang="en-US" sz="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sz="9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Assumes a 1.4% </a:t>
            </a:r>
            <a:r>
              <a:rPr lang="en-US" sz="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§7520 rate </a:t>
            </a:r>
            <a:r>
              <a:rPr lang="en-US" sz="9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sz="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for </a:t>
            </a:r>
            <a:r>
              <a:rPr lang="en-US" sz="9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illustration and emphasis </a:t>
            </a:r>
            <a:r>
              <a:rPr lang="en-US" sz="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purposes </a:t>
            </a:r>
            <a:r>
              <a:rPr lang="en-US" sz="9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only, a </a:t>
            </a:r>
            <a:r>
              <a:rPr lang="en-US" sz="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fictitious one year GRAT term. </a:t>
            </a:r>
          </a:p>
          <a:p>
            <a:pPr defTabSz="820738"/>
            <a:endParaRPr lang="en-US" sz="9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615" name="Line 21"/>
          <p:cNvSpPr>
            <a:spLocks noChangeShapeType="1"/>
          </p:cNvSpPr>
          <p:nvPr/>
        </p:nvSpPr>
        <p:spPr bwMode="auto">
          <a:xfrm>
            <a:off x="5934075" y="2662238"/>
            <a:ext cx="1247775" cy="0"/>
          </a:xfrm>
          <a:prstGeom prst="line">
            <a:avLst/>
          </a:prstGeom>
          <a:noFill/>
          <a:ln w="19050">
            <a:solidFill>
              <a:srgbClr val="2D641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1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3C96CAB8-AD58-4412-9A88-FAFAC05F1804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22288" y="801688"/>
            <a:ext cx="8621712" cy="493712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Split Uncorrelated Assets into Separate GRATs</a:t>
            </a:r>
          </a:p>
        </p:txBody>
      </p:sp>
      <p:graphicFrame>
        <p:nvGraphicFramePr>
          <p:cNvPr id="39990" name="Group 54"/>
          <p:cNvGraphicFramePr>
            <a:graphicFrameLocks noGrp="1"/>
          </p:cNvGraphicFramePr>
          <p:nvPr/>
        </p:nvGraphicFramePr>
        <p:xfrm>
          <a:off x="547688" y="2146300"/>
          <a:ext cx="7853362" cy="3749392"/>
        </p:xfrm>
        <a:graphic>
          <a:graphicData uri="http://schemas.openxmlformats.org/drawingml/2006/table">
            <a:tbl>
              <a:tblPr/>
              <a:tblGrid>
                <a:gridCol w="1851025"/>
                <a:gridCol w="1312862"/>
                <a:gridCol w="3167063"/>
                <a:gridCol w="1522412"/>
              </a:tblGrid>
              <a:tr h="350838">
                <a:tc>
                  <a:txBody>
                    <a:bodyPr/>
                    <a:lstStyle/>
                    <a:p>
                      <a:pPr marL="0" marR="0" lvl="0" indent="0" algn="l" defTabSz="1019175" rtl="0" eaLnBrk="0" fontAlgn="base" latinLnBrk="0" hangingPunct="0">
                        <a:lnSpc>
                          <a:spcPct val="110000"/>
                        </a:lnSpc>
                        <a:spcBef>
                          <a:spcPct val="60000"/>
                        </a:spcBef>
                        <a:spcAft>
                          <a:spcPct val="3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GRAT 1:</a:t>
                      </a:r>
                    </a:p>
                  </a:txBody>
                  <a:tcPr marL="82058" marR="82058" marT="41029" marB="4102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19175" rtl="0" eaLnBrk="0" fontAlgn="base" latinLnBrk="0" hangingPunct="0">
                        <a:lnSpc>
                          <a:spcPct val="110000"/>
                        </a:lnSpc>
                        <a:spcBef>
                          <a:spcPct val="60000"/>
                        </a:spcBef>
                        <a:spcAft>
                          <a:spcPct val="3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058" marR="82058" marT="41029" marB="4102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19175" rtl="0" eaLnBrk="0" fontAlgn="base" latinLnBrk="0" hangingPunct="0">
                        <a:lnSpc>
                          <a:spcPct val="110000"/>
                        </a:lnSpc>
                        <a:spcBef>
                          <a:spcPct val="60000"/>
                        </a:spcBef>
                        <a:spcAft>
                          <a:spcPct val="3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058" marR="82058" marT="41029" marB="4102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19175" rtl="0" eaLnBrk="0" fontAlgn="base" latinLnBrk="0" hangingPunct="0">
                        <a:lnSpc>
                          <a:spcPct val="110000"/>
                        </a:lnSpc>
                        <a:spcBef>
                          <a:spcPct val="60000"/>
                        </a:spcBef>
                        <a:spcAft>
                          <a:spcPct val="3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058" marR="82058" marT="41029" marB="4102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9250">
                <a:tc>
                  <a:txBody>
                    <a:bodyPr/>
                    <a:lstStyle/>
                    <a:p>
                      <a:pPr marL="0" marR="0" lvl="0" indent="0" algn="l" defTabSz="1019175" rtl="0" eaLnBrk="0" fontAlgn="base" latinLnBrk="0" hangingPunct="0">
                        <a:lnSpc>
                          <a:spcPct val="110000"/>
                        </a:lnSpc>
                        <a:spcBef>
                          <a:spcPct val="60000"/>
                        </a:spcBef>
                        <a:spcAft>
                          <a:spcPct val="3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Company A</a:t>
                      </a:r>
                    </a:p>
                  </a:txBody>
                  <a:tcPr marL="82058" marR="82058" marT="41029" marB="4102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19175" rtl="0" eaLnBrk="0" fontAlgn="base" latinLnBrk="0" hangingPunct="0">
                        <a:lnSpc>
                          <a:spcPct val="110000"/>
                        </a:lnSpc>
                        <a:spcBef>
                          <a:spcPct val="60000"/>
                        </a:spcBef>
                        <a:spcAft>
                          <a:spcPct val="3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+20%</a:t>
                      </a:r>
                    </a:p>
                  </a:txBody>
                  <a:tcPr marL="82058" marR="82058" marT="41029" marB="4102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19175" rtl="0" eaLnBrk="0" fontAlgn="base" latinLnBrk="0" hangingPunct="0">
                        <a:lnSpc>
                          <a:spcPct val="110000"/>
                        </a:lnSpc>
                        <a:spcBef>
                          <a:spcPct val="60000"/>
                        </a:spcBef>
                        <a:spcAft>
                          <a:spcPct val="3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$60</a:t>
                      </a:r>
                    </a:p>
                  </a:txBody>
                  <a:tcPr marL="82058" marR="82058" marT="41029" marB="4102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19175" rtl="0" eaLnBrk="0" fontAlgn="base" latinLnBrk="0" hangingPunct="0">
                        <a:lnSpc>
                          <a:spcPct val="110000"/>
                        </a:lnSpc>
                        <a:spcBef>
                          <a:spcPct val="60000"/>
                        </a:spcBef>
                        <a:spcAft>
                          <a:spcPct val="3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$6,000,000</a:t>
                      </a:r>
                    </a:p>
                  </a:txBody>
                  <a:tcPr marL="82058" marR="82058" marT="41029" marB="4102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0838">
                <a:tc>
                  <a:txBody>
                    <a:bodyPr/>
                    <a:lstStyle/>
                    <a:p>
                      <a:pPr marL="0" marR="0" lvl="0" indent="0" algn="l" defTabSz="1019175" rtl="0" eaLnBrk="0" fontAlgn="base" latinLnBrk="0" hangingPunct="0">
                        <a:lnSpc>
                          <a:spcPct val="110000"/>
                        </a:lnSpc>
                        <a:spcBef>
                          <a:spcPct val="60000"/>
                        </a:spcBef>
                        <a:spcAft>
                          <a:spcPct val="3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058" marR="82058" marT="41029" marB="4102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19175" rtl="0" eaLnBrk="0" fontAlgn="base" latinLnBrk="0" hangingPunct="0">
                        <a:lnSpc>
                          <a:spcPct val="110000"/>
                        </a:lnSpc>
                        <a:spcBef>
                          <a:spcPct val="60000"/>
                        </a:spcBef>
                        <a:spcAft>
                          <a:spcPct val="3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058" marR="82058" marT="41029" marB="4102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19175" rtl="0" eaLnBrk="0" fontAlgn="base" latinLnBrk="0" hangingPunct="0">
                        <a:lnSpc>
                          <a:spcPct val="110000"/>
                        </a:lnSpc>
                        <a:spcBef>
                          <a:spcPct val="60000"/>
                        </a:spcBef>
                        <a:spcAft>
                          <a:spcPct val="3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Minimum annuity to grantor*</a:t>
                      </a:r>
                    </a:p>
                  </a:txBody>
                  <a:tcPr marL="82058" marR="82058" marT="41029" marB="4102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19175" rtl="0" eaLnBrk="0" fontAlgn="base" latinLnBrk="0" hangingPunct="0">
                        <a:lnSpc>
                          <a:spcPct val="110000"/>
                        </a:lnSpc>
                        <a:spcBef>
                          <a:spcPct val="60000"/>
                        </a:spcBef>
                        <a:spcAft>
                          <a:spcPct val="3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$5,070,000</a:t>
                      </a:r>
                    </a:p>
                  </a:txBody>
                  <a:tcPr marL="82058" marR="82058" marT="41029" marB="4102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0838">
                <a:tc>
                  <a:txBody>
                    <a:bodyPr/>
                    <a:lstStyle/>
                    <a:p>
                      <a:pPr marL="0" marR="0" lvl="0" indent="0" algn="l" defTabSz="1019175" rtl="0" eaLnBrk="0" fontAlgn="base" latinLnBrk="0" hangingPunct="0">
                        <a:lnSpc>
                          <a:spcPct val="110000"/>
                        </a:lnSpc>
                        <a:spcBef>
                          <a:spcPct val="60000"/>
                        </a:spcBef>
                        <a:spcAft>
                          <a:spcPct val="3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058" marR="82058" marT="41029" marB="4102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19175" rtl="0" eaLnBrk="0" fontAlgn="base" latinLnBrk="0" hangingPunct="0">
                        <a:lnSpc>
                          <a:spcPct val="110000"/>
                        </a:lnSpc>
                        <a:spcBef>
                          <a:spcPct val="60000"/>
                        </a:spcBef>
                        <a:spcAft>
                          <a:spcPct val="3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058" marR="82058" marT="41029" marB="4102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19175" rtl="0" eaLnBrk="0" fontAlgn="base" latinLnBrk="0" hangingPunct="0">
                        <a:lnSpc>
                          <a:spcPct val="110000"/>
                        </a:lnSpc>
                        <a:spcBef>
                          <a:spcPct val="60000"/>
                        </a:spcBef>
                        <a:spcAft>
                          <a:spcPct val="3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Amount transferred</a:t>
                      </a:r>
                    </a:p>
                  </a:txBody>
                  <a:tcPr marL="82058" marR="82058" marT="41029" marB="4102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19175" rtl="0" eaLnBrk="0" fontAlgn="base" latinLnBrk="0" hangingPunct="0">
                        <a:lnSpc>
                          <a:spcPct val="110000"/>
                        </a:lnSpc>
                        <a:spcBef>
                          <a:spcPct val="60000"/>
                        </a:spcBef>
                        <a:spcAft>
                          <a:spcPct val="3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$930,000</a:t>
                      </a:r>
                    </a:p>
                  </a:txBody>
                  <a:tcPr marL="82058" marR="82058" marT="41029" marB="4102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9250">
                <a:tc>
                  <a:txBody>
                    <a:bodyPr/>
                    <a:lstStyle/>
                    <a:p>
                      <a:pPr marL="0" marR="0" lvl="0" indent="0" algn="l" defTabSz="1019175" rtl="0" eaLnBrk="0" fontAlgn="base" latinLnBrk="0" hangingPunct="0">
                        <a:lnSpc>
                          <a:spcPct val="110000"/>
                        </a:lnSpc>
                        <a:spcBef>
                          <a:spcPct val="60000"/>
                        </a:spcBef>
                        <a:spcAft>
                          <a:spcPct val="3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058" marR="82058" marT="41029" marB="4102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19175" rtl="0" eaLnBrk="0" fontAlgn="base" latinLnBrk="0" hangingPunct="0">
                        <a:lnSpc>
                          <a:spcPct val="110000"/>
                        </a:lnSpc>
                        <a:spcBef>
                          <a:spcPct val="60000"/>
                        </a:spcBef>
                        <a:spcAft>
                          <a:spcPct val="3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058" marR="82058" marT="41029" marB="4102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19175" rtl="0" eaLnBrk="0" fontAlgn="base" latinLnBrk="0" hangingPunct="0">
                        <a:lnSpc>
                          <a:spcPct val="110000"/>
                        </a:lnSpc>
                        <a:spcBef>
                          <a:spcPct val="60000"/>
                        </a:spcBef>
                        <a:spcAft>
                          <a:spcPct val="3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058" marR="82058" marT="41029" marB="4102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19175" rtl="0" eaLnBrk="0" fontAlgn="base" latinLnBrk="0" hangingPunct="0">
                        <a:lnSpc>
                          <a:spcPct val="110000"/>
                        </a:lnSpc>
                        <a:spcBef>
                          <a:spcPct val="60000"/>
                        </a:spcBef>
                        <a:spcAft>
                          <a:spcPct val="3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058" marR="82058" marT="41029" marB="4102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0838">
                <a:tc>
                  <a:txBody>
                    <a:bodyPr/>
                    <a:lstStyle/>
                    <a:p>
                      <a:pPr marL="0" marR="0" lvl="0" indent="0" algn="l" defTabSz="1019175" rtl="0" eaLnBrk="0" fontAlgn="base" latinLnBrk="0" hangingPunct="0">
                        <a:lnSpc>
                          <a:spcPct val="110000"/>
                        </a:lnSpc>
                        <a:spcBef>
                          <a:spcPct val="60000"/>
                        </a:spcBef>
                        <a:spcAft>
                          <a:spcPct val="3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GRAT 2:</a:t>
                      </a:r>
                    </a:p>
                  </a:txBody>
                  <a:tcPr marL="82058" marR="82058" marT="41029" marB="4102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19175" rtl="0" eaLnBrk="0" fontAlgn="base" latinLnBrk="0" hangingPunct="0">
                        <a:lnSpc>
                          <a:spcPct val="110000"/>
                        </a:lnSpc>
                        <a:spcBef>
                          <a:spcPct val="60000"/>
                        </a:spcBef>
                        <a:spcAft>
                          <a:spcPct val="3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058" marR="82058" marT="41029" marB="4102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19175" rtl="0" eaLnBrk="0" fontAlgn="base" latinLnBrk="0" hangingPunct="0">
                        <a:lnSpc>
                          <a:spcPct val="110000"/>
                        </a:lnSpc>
                        <a:spcBef>
                          <a:spcPct val="60000"/>
                        </a:spcBef>
                        <a:spcAft>
                          <a:spcPct val="3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058" marR="82058" marT="41029" marB="4102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19175" rtl="0" eaLnBrk="0" fontAlgn="base" latinLnBrk="0" hangingPunct="0">
                        <a:lnSpc>
                          <a:spcPct val="110000"/>
                        </a:lnSpc>
                        <a:spcBef>
                          <a:spcPct val="60000"/>
                        </a:spcBef>
                        <a:spcAft>
                          <a:spcPct val="3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058" marR="82058" marT="41029" marB="4102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0838">
                <a:tc>
                  <a:txBody>
                    <a:bodyPr/>
                    <a:lstStyle/>
                    <a:p>
                      <a:pPr marL="0" marR="0" lvl="0" indent="0" algn="l" defTabSz="1019175" rtl="0" eaLnBrk="0" fontAlgn="base" latinLnBrk="0" hangingPunct="0">
                        <a:lnSpc>
                          <a:spcPct val="110000"/>
                        </a:lnSpc>
                        <a:spcBef>
                          <a:spcPct val="60000"/>
                        </a:spcBef>
                        <a:spcAft>
                          <a:spcPct val="3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Company B</a:t>
                      </a:r>
                    </a:p>
                  </a:txBody>
                  <a:tcPr marL="82058" marR="82058" marT="41029" marB="4102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19175" rtl="0" eaLnBrk="0" fontAlgn="base" latinLnBrk="0" hangingPunct="0">
                        <a:lnSpc>
                          <a:spcPct val="110000"/>
                        </a:lnSpc>
                        <a:spcBef>
                          <a:spcPct val="60000"/>
                        </a:spcBef>
                        <a:spcAft>
                          <a:spcPct val="3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-20%</a:t>
                      </a:r>
                    </a:p>
                  </a:txBody>
                  <a:tcPr marL="82058" marR="82058" marT="41029" marB="4102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19175" rtl="0" eaLnBrk="0" fontAlgn="base" latinLnBrk="0" hangingPunct="0">
                        <a:lnSpc>
                          <a:spcPct val="110000"/>
                        </a:lnSpc>
                        <a:spcBef>
                          <a:spcPct val="60000"/>
                        </a:spcBef>
                        <a:spcAft>
                          <a:spcPct val="3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$40</a:t>
                      </a:r>
                    </a:p>
                  </a:txBody>
                  <a:tcPr marL="82058" marR="82058" marT="41029" marB="4102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19175" rtl="0" eaLnBrk="0" fontAlgn="base" latinLnBrk="0" hangingPunct="0">
                        <a:lnSpc>
                          <a:spcPct val="110000"/>
                        </a:lnSpc>
                        <a:spcBef>
                          <a:spcPct val="60000"/>
                        </a:spcBef>
                        <a:spcAft>
                          <a:spcPct val="3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$4,000,000</a:t>
                      </a:r>
                    </a:p>
                  </a:txBody>
                  <a:tcPr marL="82058" marR="82058" marT="41029" marB="4102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9250">
                <a:tc>
                  <a:txBody>
                    <a:bodyPr/>
                    <a:lstStyle/>
                    <a:p>
                      <a:pPr marL="0" marR="0" lvl="0" indent="0" algn="l" defTabSz="1019175" rtl="0" eaLnBrk="0" fontAlgn="base" latinLnBrk="0" hangingPunct="0">
                        <a:lnSpc>
                          <a:spcPct val="110000"/>
                        </a:lnSpc>
                        <a:spcBef>
                          <a:spcPct val="60000"/>
                        </a:spcBef>
                        <a:spcAft>
                          <a:spcPct val="3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058" marR="82058" marT="41029" marB="4102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19175" rtl="0" eaLnBrk="0" fontAlgn="base" latinLnBrk="0" hangingPunct="0">
                        <a:lnSpc>
                          <a:spcPct val="110000"/>
                        </a:lnSpc>
                        <a:spcBef>
                          <a:spcPct val="60000"/>
                        </a:spcBef>
                        <a:spcAft>
                          <a:spcPct val="3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058" marR="82058" marT="41029" marB="4102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19175" rtl="0" eaLnBrk="0" fontAlgn="base" latinLnBrk="0" hangingPunct="0">
                        <a:lnSpc>
                          <a:spcPct val="110000"/>
                        </a:lnSpc>
                        <a:spcBef>
                          <a:spcPct val="60000"/>
                        </a:spcBef>
                        <a:spcAft>
                          <a:spcPct val="3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Minimum annuity to grantor*</a:t>
                      </a:r>
                    </a:p>
                  </a:txBody>
                  <a:tcPr marL="82058" marR="82058" marT="41029" marB="4102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19175" rtl="0" eaLnBrk="0" fontAlgn="base" latinLnBrk="0" hangingPunct="0">
                        <a:lnSpc>
                          <a:spcPct val="110000"/>
                        </a:lnSpc>
                        <a:spcBef>
                          <a:spcPct val="60000"/>
                        </a:spcBef>
                        <a:spcAft>
                          <a:spcPct val="3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$5,070,000</a:t>
                      </a:r>
                    </a:p>
                  </a:txBody>
                  <a:tcPr marL="82058" marR="82058" marT="41029" marB="4102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1019175" rtl="0" eaLnBrk="0" fontAlgn="base" latinLnBrk="0" hangingPunct="0">
                        <a:lnSpc>
                          <a:spcPct val="110000"/>
                        </a:lnSpc>
                        <a:spcBef>
                          <a:spcPct val="60000"/>
                        </a:spcBef>
                        <a:spcAft>
                          <a:spcPct val="3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058" marR="82058" marT="41029" marB="4102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19175" rtl="0" eaLnBrk="0" fontAlgn="base" latinLnBrk="0" hangingPunct="0">
                        <a:lnSpc>
                          <a:spcPct val="110000"/>
                        </a:lnSpc>
                        <a:spcBef>
                          <a:spcPct val="60000"/>
                        </a:spcBef>
                        <a:spcAft>
                          <a:spcPct val="3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058" marR="82058" marT="41029" marB="4102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19175" rtl="0" eaLnBrk="0" fontAlgn="base" latinLnBrk="0" hangingPunct="0">
                        <a:lnSpc>
                          <a:spcPct val="110000"/>
                        </a:lnSpc>
                        <a:spcBef>
                          <a:spcPct val="60000"/>
                        </a:spcBef>
                        <a:spcAft>
                          <a:spcPct val="3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Amount transferred</a:t>
                      </a:r>
                    </a:p>
                  </a:txBody>
                  <a:tcPr marL="82058" marR="82058" marT="41029" marB="4102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10000"/>
                        </a:lnSpc>
                        <a:spcBef>
                          <a:spcPct val="60000"/>
                        </a:spcBef>
                        <a:spcAft>
                          <a:spcPct val="3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– 0 –</a:t>
                      </a:r>
                    </a:p>
                  </a:txBody>
                  <a:tcPr marL="82058" marR="82058" marT="41029" marB="4102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marL="0" marR="0" lvl="0" indent="0" algn="l" defTabSz="1019175" rtl="0" eaLnBrk="0" fontAlgn="base" latinLnBrk="0" hangingPunct="0">
                        <a:lnSpc>
                          <a:spcPct val="110000"/>
                        </a:lnSpc>
                        <a:spcBef>
                          <a:spcPct val="60000"/>
                        </a:spcBef>
                        <a:spcAft>
                          <a:spcPct val="3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058" marR="82058" marT="41029" marB="4102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19175" rtl="0" eaLnBrk="0" fontAlgn="base" latinLnBrk="0" hangingPunct="0">
                        <a:lnSpc>
                          <a:spcPct val="110000"/>
                        </a:lnSpc>
                        <a:spcBef>
                          <a:spcPct val="60000"/>
                        </a:spcBef>
                        <a:spcAft>
                          <a:spcPct val="3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058" marR="82058" marT="41029" marB="4102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19175" rtl="0" eaLnBrk="0" fontAlgn="base" latinLnBrk="0" hangingPunct="0">
                        <a:lnSpc>
                          <a:spcPct val="110000"/>
                        </a:lnSpc>
                        <a:spcBef>
                          <a:spcPct val="60000"/>
                        </a:spcBef>
                        <a:spcAft>
                          <a:spcPct val="3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058" marR="82058" marT="41029" marB="4102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19175" rtl="0" eaLnBrk="0" fontAlgn="base" latinLnBrk="0" hangingPunct="0">
                        <a:lnSpc>
                          <a:spcPct val="110000"/>
                        </a:lnSpc>
                        <a:spcBef>
                          <a:spcPct val="60000"/>
                        </a:spcBef>
                        <a:spcAft>
                          <a:spcPct val="3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058" marR="82058" marT="41029" marB="4102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0838">
                <a:tc>
                  <a:txBody>
                    <a:bodyPr/>
                    <a:lstStyle/>
                    <a:p>
                      <a:pPr marL="0" marR="0" lvl="0" indent="0" algn="l" defTabSz="1019175" rtl="0" eaLnBrk="0" fontAlgn="base" latinLnBrk="0" hangingPunct="0">
                        <a:lnSpc>
                          <a:spcPct val="110000"/>
                        </a:lnSpc>
                        <a:spcBef>
                          <a:spcPct val="60000"/>
                        </a:spcBef>
                        <a:spcAft>
                          <a:spcPct val="3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058" marR="82058" marT="41029" marB="4102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19175" rtl="0" eaLnBrk="0" fontAlgn="base" latinLnBrk="0" hangingPunct="0">
                        <a:lnSpc>
                          <a:spcPct val="110000"/>
                        </a:lnSpc>
                        <a:spcBef>
                          <a:spcPct val="60000"/>
                        </a:spcBef>
                        <a:spcAft>
                          <a:spcPct val="3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058" marR="82058" marT="41029" marB="4102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19175" rtl="0" eaLnBrk="0" fontAlgn="base" latinLnBrk="0" hangingPunct="0">
                        <a:lnSpc>
                          <a:spcPct val="110000"/>
                        </a:lnSpc>
                        <a:spcBef>
                          <a:spcPct val="60000"/>
                        </a:spcBef>
                        <a:spcAft>
                          <a:spcPct val="3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Total Transferred</a:t>
                      </a:r>
                    </a:p>
                  </a:txBody>
                  <a:tcPr marL="82058" marR="82058" marT="41029" marB="4102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19175" rtl="0" eaLnBrk="0" fontAlgn="base" latinLnBrk="0" hangingPunct="0">
                        <a:lnSpc>
                          <a:spcPct val="110000"/>
                        </a:lnSpc>
                        <a:spcBef>
                          <a:spcPct val="60000"/>
                        </a:spcBef>
                        <a:spcAft>
                          <a:spcPct val="3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$930,000</a:t>
                      </a:r>
                    </a:p>
                  </a:txBody>
                  <a:tcPr marL="82058" marR="82058" marT="41029" marB="4102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6673" name="Line 78"/>
          <p:cNvSpPr>
            <a:spLocks noChangeShapeType="1"/>
          </p:cNvSpPr>
          <p:nvPr/>
        </p:nvSpPr>
        <p:spPr bwMode="auto">
          <a:xfrm>
            <a:off x="7297738" y="3190875"/>
            <a:ext cx="1022350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674" name="Line 79"/>
          <p:cNvSpPr>
            <a:spLocks noChangeShapeType="1"/>
          </p:cNvSpPr>
          <p:nvPr/>
        </p:nvSpPr>
        <p:spPr bwMode="auto">
          <a:xfrm>
            <a:off x="7319963" y="4953000"/>
            <a:ext cx="1011237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" name="Text Box 15"/>
          <p:cNvSpPr txBox="1">
            <a:spLocks noChangeArrowheads="1"/>
          </p:cNvSpPr>
          <p:nvPr/>
        </p:nvSpPr>
        <p:spPr bwMode="auto">
          <a:xfrm>
            <a:off x="627063" y="5900738"/>
            <a:ext cx="7488237" cy="3598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2058" tIns="41029" rIns="82058" bIns="41029">
            <a:spAutoFit/>
          </a:bodyPr>
          <a:lstStyle/>
          <a:p>
            <a:pPr defTabSz="820738"/>
            <a:r>
              <a:rPr lang="en-US" sz="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sz="9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Assumes a 1.4% </a:t>
            </a:r>
            <a:r>
              <a:rPr lang="en-US" sz="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§7520 rate </a:t>
            </a:r>
            <a:r>
              <a:rPr lang="en-US" sz="9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sz="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for </a:t>
            </a:r>
            <a:r>
              <a:rPr lang="en-US" sz="9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illustration and emphasis </a:t>
            </a:r>
            <a:r>
              <a:rPr lang="en-US" sz="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purposes </a:t>
            </a:r>
            <a:r>
              <a:rPr lang="en-US" sz="9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only, a </a:t>
            </a:r>
            <a:r>
              <a:rPr lang="en-US" sz="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fictitious one year GRAT term. </a:t>
            </a:r>
          </a:p>
          <a:p>
            <a:pPr defTabSz="820738"/>
            <a:endParaRPr lang="en-US" sz="9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3.  Portfolio GRATs: Use Substitution Power to Manage Performance</a:t>
            </a:r>
          </a:p>
        </p:txBody>
      </p:sp>
      <p:sp>
        <p:nvSpPr>
          <p:cNvPr id="40962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638300"/>
            <a:ext cx="7242175" cy="4240213"/>
          </a:xfrm>
        </p:spPr>
        <p:txBody>
          <a:bodyPr/>
          <a:lstStyle/>
          <a:p>
            <a:pPr marL="304800" indent="-304800">
              <a:lnSpc>
                <a:spcPct val="100000"/>
              </a:lnSpc>
              <a:buFontTx/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Resulting Raw Volatility Creates Likelihood of Greater Swings</a:t>
            </a:r>
          </a:p>
          <a:p>
            <a:pPr marL="304800" indent="-304800">
              <a:lnSpc>
                <a:spcPct val="100000"/>
              </a:lnSpc>
              <a:buFontTx/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Focus on Swings; Not Just Return over Term</a:t>
            </a:r>
          </a:p>
          <a:p>
            <a:pPr marL="304800" indent="-304800">
              <a:lnSpc>
                <a:spcPct val="100000"/>
              </a:lnSpc>
              <a:buFontTx/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Tactically Deploy Substitution Power to:</a:t>
            </a:r>
          </a:p>
          <a:p>
            <a:pPr marL="654050" lvl="1" indent="-304800">
              <a:lnSpc>
                <a:spcPct val="100000"/>
              </a:lnSpc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Lock-in Winners</a:t>
            </a:r>
          </a:p>
          <a:p>
            <a:pPr marL="654050" lvl="1" indent="-304800">
              <a:lnSpc>
                <a:spcPct val="100000"/>
              </a:lnSpc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Re-GRAT Losers</a:t>
            </a:r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34E29973-22F7-4A40-93AB-DFCF8C3A04B3}" type="slidenum">
              <a:rPr lang="en-US" smtClean="0"/>
              <a:pPr/>
              <a:t>17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Number Placeholder 1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ED339886-AEA1-407A-B77C-E82CD610B605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2867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09575" y="801688"/>
            <a:ext cx="7820025" cy="493712"/>
          </a:xfrm>
        </p:spPr>
        <p:txBody>
          <a:bodyPr/>
          <a:lstStyle/>
          <a:p>
            <a:r>
              <a:rPr lang="en-US" smtClean="0">
                <a:latin typeface="Times New Roman" pitchFamily="18" charset="0"/>
                <a:cs typeface="Times New Roman" pitchFamily="18" charset="0"/>
              </a:rPr>
              <a:t>Portfolio GRAT:</a:t>
            </a:r>
            <a:br>
              <a:rPr lang="en-US" smtClean="0">
                <a:latin typeface="Times New Roman" pitchFamily="18" charset="0"/>
                <a:cs typeface="Times New Roman" pitchFamily="18" charset="0"/>
              </a:rPr>
            </a:br>
            <a:r>
              <a:rPr lang="en-US" smtClean="0">
                <a:latin typeface="Times New Roman" pitchFamily="18" charset="0"/>
                <a:cs typeface="Times New Roman" pitchFamily="18" charset="0"/>
              </a:rPr>
              <a:t>Active Management via Substitution Power</a:t>
            </a:r>
          </a:p>
        </p:txBody>
      </p:sp>
      <p:sp>
        <p:nvSpPr>
          <p:cNvPr id="28676" name="Line 4"/>
          <p:cNvSpPr>
            <a:spLocks noChangeShapeType="1"/>
          </p:cNvSpPr>
          <p:nvPr/>
        </p:nvSpPr>
        <p:spPr bwMode="auto">
          <a:xfrm>
            <a:off x="1160463" y="1730375"/>
            <a:ext cx="0" cy="360203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677" name="Line 5"/>
          <p:cNvSpPr>
            <a:spLocks noChangeShapeType="1"/>
          </p:cNvSpPr>
          <p:nvPr/>
        </p:nvSpPr>
        <p:spPr bwMode="auto">
          <a:xfrm>
            <a:off x="1116013" y="5332413"/>
            <a:ext cx="44450" cy="0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678" name="Line 6"/>
          <p:cNvSpPr>
            <a:spLocks noChangeShapeType="1"/>
          </p:cNvSpPr>
          <p:nvPr/>
        </p:nvSpPr>
        <p:spPr bwMode="auto">
          <a:xfrm>
            <a:off x="1160463" y="5332413"/>
            <a:ext cx="6473825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679" name="Line 7"/>
          <p:cNvSpPr>
            <a:spLocks noChangeShapeType="1"/>
          </p:cNvSpPr>
          <p:nvPr/>
        </p:nvSpPr>
        <p:spPr bwMode="auto">
          <a:xfrm flipV="1">
            <a:off x="1160463" y="5332413"/>
            <a:ext cx="0" cy="42862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680" name="Line 8"/>
          <p:cNvSpPr>
            <a:spLocks noChangeShapeType="1"/>
          </p:cNvSpPr>
          <p:nvPr/>
        </p:nvSpPr>
        <p:spPr bwMode="auto">
          <a:xfrm flipV="1">
            <a:off x="1719263" y="5332413"/>
            <a:ext cx="0" cy="42862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681" name="Line 9"/>
          <p:cNvSpPr>
            <a:spLocks noChangeShapeType="1"/>
          </p:cNvSpPr>
          <p:nvPr/>
        </p:nvSpPr>
        <p:spPr bwMode="auto">
          <a:xfrm flipV="1">
            <a:off x="2278063" y="5332413"/>
            <a:ext cx="0" cy="42862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682" name="Line 10"/>
          <p:cNvSpPr>
            <a:spLocks noChangeShapeType="1"/>
          </p:cNvSpPr>
          <p:nvPr/>
        </p:nvSpPr>
        <p:spPr bwMode="auto">
          <a:xfrm flipV="1">
            <a:off x="2833688" y="5332413"/>
            <a:ext cx="0" cy="42862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683" name="Line 11"/>
          <p:cNvSpPr>
            <a:spLocks noChangeShapeType="1"/>
          </p:cNvSpPr>
          <p:nvPr/>
        </p:nvSpPr>
        <p:spPr bwMode="auto">
          <a:xfrm flipV="1">
            <a:off x="3392488" y="5332413"/>
            <a:ext cx="0" cy="42862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684" name="Line 12"/>
          <p:cNvSpPr>
            <a:spLocks noChangeShapeType="1"/>
          </p:cNvSpPr>
          <p:nvPr/>
        </p:nvSpPr>
        <p:spPr bwMode="auto">
          <a:xfrm flipV="1">
            <a:off x="3951288" y="5332413"/>
            <a:ext cx="0" cy="42862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685" name="Line 13"/>
          <p:cNvSpPr>
            <a:spLocks noChangeShapeType="1"/>
          </p:cNvSpPr>
          <p:nvPr/>
        </p:nvSpPr>
        <p:spPr bwMode="auto">
          <a:xfrm flipV="1">
            <a:off x="4510088" y="5332413"/>
            <a:ext cx="0" cy="42862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686" name="Line 14"/>
          <p:cNvSpPr>
            <a:spLocks noChangeShapeType="1"/>
          </p:cNvSpPr>
          <p:nvPr/>
        </p:nvSpPr>
        <p:spPr bwMode="auto">
          <a:xfrm flipV="1">
            <a:off x="5068888" y="5332413"/>
            <a:ext cx="0" cy="42862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687" name="Line 15"/>
          <p:cNvSpPr>
            <a:spLocks noChangeShapeType="1"/>
          </p:cNvSpPr>
          <p:nvPr/>
        </p:nvSpPr>
        <p:spPr bwMode="auto">
          <a:xfrm flipV="1">
            <a:off x="5627688" y="5332413"/>
            <a:ext cx="0" cy="42862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688" name="Line 16"/>
          <p:cNvSpPr>
            <a:spLocks noChangeShapeType="1"/>
          </p:cNvSpPr>
          <p:nvPr/>
        </p:nvSpPr>
        <p:spPr bwMode="auto">
          <a:xfrm flipV="1">
            <a:off x="6183313" y="5332413"/>
            <a:ext cx="0" cy="42862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689" name="Line 17"/>
          <p:cNvSpPr>
            <a:spLocks noChangeShapeType="1"/>
          </p:cNvSpPr>
          <p:nvPr/>
        </p:nvSpPr>
        <p:spPr bwMode="auto">
          <a:xfrm flipV="1">
            <a:off x="6742113" y="5332413"/>
            <a:ext cx="0" cy="42862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690" name="Line 18"/>
          <p:cNvSpPr>
            <a:spLocks noChangeShapeType="1"/>
          </p:cNvSpPr>
          <p:nvPr/>
        </p:nvSpPr>
        <p:spPr bwMode="auto">
          <a:xfrm flipV="1">
            <a:off x="7300913" y="5332413"/>
            <a:ext cx="0" cy="42862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691" name="Rectangle 19"/>
          <p:cNvSpPr>
            <a:spLocks noChangeArrowheads="1"/>
          </p:cNvSpPr>
          <p:nvPr/>
        </p:nvSpPr>
        <p:spPr bwMode="auto">
          <a:xfrm>
            <a:off x="815975" y="4090988"/>
            <a:ext cx="328613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defTabSz="820738" eaLnBrk="0" hangingPunct="0">
              <a:spcBef>
                <a:spcPct val="50000"/>
              </a:spcBef>
            </a:pPr>
            <a:r>
              <a:rPr lang="en-US" b="1">
                <a:solidFill>
                  <a:srgbClr val="2D6411"/>
                </a:solidFill>
                <a:latin typeface="Trade Gothic LT Std" pitchFamily="50" charset="0"/>
              </a:rPr>
              <a:t>8%</a:t>
            </a:r>
          </a:p>
        </p:txBody>
      </p:sp>
      <p:sp>
        <p:nvSpPr>
          <p:cNvPr id="28692" name="Freeform 20"/>
          <p:cNvSpPr>
            <a:spLocks/>
          </p:cNvSpPr>
          <p:nvPr/>
        </p:nvSpPr>
        <p:spPr bwMode="auto">
          <a:xfrm>
            <a:off x="1162050" y="2041525"/>
            <a:ext cx="6831013" cy="3287713"/>
          </a:xfrm>
          <a:custGeom>
            <a:avLst/>
            <a:gdLst>
              <a:gd name="T0" fmla="*/ 0 w 4733"/>
              <a:gd name="T1" fmla="*/ 2147483647 h 2348"/>
              <a:gd name="T2" fmla="*/ 2147483647 w 4733"/>
              <a:gd name="T3" fmla="*/ 2147483647 h 2348"/>
              <a:gd name="T4" fmla="*/ 2147483647 w 4733"/>
              <a:gd name="T5" fmla="*/ 2147483647 h 2348"/>
              <a:gd name="T6" fmla="*/ 2147483647 w 4733"/>
              <a:gd name="T7" fmla="*/ 2147483647 h 2348"/>
              <a:gd name="T8" fmla="*/ 2147483647 w 4733"/>
              <a:gd name="T9" fmla="*/ 2147483647 h 234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733"/>
              <a:gd name="T16" fmla="*/ 0 h 2348"/>
              <a:gd name="T17" fmla="*/ 4733 w 4733"/>
              <a:gd name="T18" fmla="*/ 2348 h 234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733" h="2348">
                <a:moveTo>
                  <a:pt x="0" y="2348"/>
                </a:moveTo>
                <a:cubicBezTo>
                  <a:pt x="2222" y="2118"/>
                  <a:pt x="4445" y="1888"/>
                  <a:pt x="4589" y="1518"/>
                </a:cubicBezTo>
                <a:cubicBezTo>
                  <a:pt x="4733" y="1148"/>
                  <a:pt x="1322" y="260"/>
                  <a:pt x="864" y="130"/>
                </a:cubicBezTo>
                <a:cubicBezTo>
                  <a:pt x="406" y="0"/>
                  <a:pt x="1737" y="583"/>
                  <a:pt x="1843" y="740"/>
                </a:cubicBezTo>
                <a:cubicBezTo>
                  <a:pt x="1949" y="897"/>
                  <a:pt x="1725" y="984"/>
                  <a:pt x="1502" y="1071"/>
                </a:cubicBezTo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 lIns="82058" tIns="41029" rIns="82058" bIns="41029"/>
          <a:lstStyle/>
          <a:p>
            <a:endParaRPr lang="en-US"/>
          </a:p>
        </p:txBody>
      </p:sp>
      <p:sp>
        <p:nvSpPr>
          <p:cNvPr id="28693" name="Line 21"/>
          <p:cNvSpPr>
            <a:spLocks noChangeShapeType="1"/>
          </p:cNvSpPr>
          <p:nvPr/>
        </p:nvSpPr>
        <p:spPr bwMode="auto">
          <a:xfrm flipV="1">
            <a:off x="1173163" y="3176588"/>
            <a:ext cx="6097587" cy="1041400"/>
          </a:xfrm>
          <a:prstGeom prst="line">
            <a:avLst/>
          </a:prstGeom>
          <a:noFill/>
          <a:ln w="22225">
            <a:solidFill>
              <a:schemeClr val="folHlink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694" name="Freeform 22"/>
          <p:cNvSpPr>
            <a:spLocks/>
          </p:cNvSpPr>
          <p:nvPr/>
        </p:nvSpPr>
        <p:spPr bwMode="auto">
          <a:xfrm>
            <a:off x="1179513" y="1268413"/>
            <a:ext cx="6130925" cy="3044825"/>
          </a:xfrm>
          <a:custGeom>
            <a:avLst/>
            <a:gdLst>
              <a:gd name="T0" fmla="*/ 0 w 4248"/>
              <a:gd name="T1" fmla="*/ 2147483647 h 2174"/>
              <a:gd name="T2" fmla="*/ 2147483647 w 4248"/>
              <a:gd name="T3" fmla="*/ 2147483647 h 2174"/>
              <a:gd name="T4" fmla="*/ 2147483647 w 4248"/>
              <a:gd name="T5" fmla="*/ 2147483647 h 2174"/>
              <a:gd name="T6" fmla="*/ 0 60000 65536"/>
              <a:gd name="T7" fmla="*/ 0 60000 65536"/>
              <a:gd name="T8" fmla="*/ 0 60000 65536"/>
              <a:gd name="T9" fmla="*/ 0 w 4248"/>
              <a:gd name="T10" fmla="*/ 0 h 2174"/>
              <a:gd name="T11" fmla="*/ 4248 w 4248"/>
              <a:gd name="T12" fmla="*/ 2174 h 217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248" h="2174">
                <a:moveTo>
                  <a:pt x="0" y="2174"/>
                </a:moveTo>
                <a:cubicBezTo>
                  <a:pt x="642" y="1227"/>
                  <a:pt x="1284" y="280"/>
                  <a:pt x="1992" y="140"/>
                </a:cubicBezTo>
                <a:cubicBezTo>
                  <a:pt x="2700" y="0"/>
                  <a:pt x="3872" y="1136"/>
                  <a:pt x="4248" y="1334"/>
                </a:cubicBezTo>
              </a:path>
            </a:pathLst>
          </a:custGeom>
          <a:noFill/>
          <a:ln w="22225">
            <a:solidFill>
              <a:schemeClr val="accent2"/>
            </a:solidFill>
            <a:round/>
            <a:headEnd/>
            <a:tailEnd/>
          </a:ln>
        </p:spPr>
        <p:txBody>
          <a:bodyPr lIns="82058" tIns="41029" rIns="82058" bIns="41029"/>
          <a:lstStyle/>
          <a:p>
            <a:endParaRPr lang="en-US"/>
          </a:p>
        </p:txBody>
      </p:sp>
      <p:sp>
        <p:nvSpPr>
          <p:cNvPr id="28695" name="Text Box 25"/>
          <p:cNvSpPr txBox="1">
            <a:spLocks noChangeArrowheads="1"/>
          </p:cNvSpPr>
          <p:nvPr/>
        </p:nvSpPr>
        <p:spPr bwMode="auto">
          <a:xfrm>
            <a:off x="1662113" y="5518150"/>
            <a:ext cx="5981700" cy="29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058" tIns="41029" rIns="82058" bIns="41029">
            <a:spAutoFit/>
          </a:bodyPr>
          <a:lstStyle/>
          <a:p>
            <a:pPr defTabSz="820738" eaLnBrk="0" hangingPunct="0">
              <a:spcBef>
                <a:spcPct val="50000"/>
              </a:spcBef>
            </a:pPr>
            <a:r>
              <a:rPr lang="en-US" b="1">
                <a:solidFill>
                  <a:srgbClr val="2D6411"/>
                </a:solidFill>
                <a:latin typeface="Times New Roman" pitchFamily="18" charset="0"/>
                <a:cs typeface="Times New Roman" pitchFamily="18" charset="0"/>
              </a:rPr>
              <a:t>Time                                                                          	Maturity</a:t>
            </a:r>
          </a:p>
        </p:txBody>
      </p:sp>
      <p:sp>
        <p:nvSpPr>
          <p:cNvPr id="28696" name="Line 27"/>
          <p:cNvSpPr>
            <a:spLocks noChangeShapeType="1"/>
          </p:cNvSpPr>
          <p:nvPr/>
        </p:nvSpPr>
        <p:spPr bwMode="auto">
          <a:xfrm>
            <a:off x="2265363" y="5684838"/>
            <a:ext cx="3478212" cy="2063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28697" name="Text Box 28"/>
          <p:cNvSpPr txBox="1">
            <a:spLocks noChangeArrowheads="1"/>
          </p:cNvSpPr>
          <p:nvPr/>
        </p:nvSpPr>
        <p:spPr bwMode="auto">
          <a:xfrm>
            <a:off x="7002463" y="1465263"/>
            <a:ext cx="1382712" cy="728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058" tIns="41029" rIns="82058" bIns="41029">
            <a:spAutoFit/>
          </a:bodyPr>
          <a:lstStyle/>
          <a:p>
            <a:pPr defTabSz="820738" eaLnBrk="0" hangingPunct="0">
              <a:spcBef>
                <a:spcPct val="50000"/>
              </a:spcBef>
            </a:pPr>
            <a:r>
              <a:rPr lang="en-US" b="1">
                <a:latin typeface="Times New Roman" pitchFamily="18" charset="0"/>
                <a:cs typeface="Times New Roman" pitchFamily="18" charset="0"/>
              </a:rPr>
              <a:t>Capture intermediate </a:t>
            </a:r>
            <a:br>
              <a:rPr lang="en-US" b="1">
                <a:latin typeface="Times New Roman" pitchFamily="18" charset="0"/>
                <a:cs typeface="Times New Roman" pitchFamily="18" charset="0"/>
              </a:rPr>
            </a:br>
            <a:r>
              <a:rPr lang="en-US" b="1">
                <a:latin typeface="Times New Roman" pitchFamily="18" charset="0"/>
                <a:cs typeface="Times New Roman" pitchFamily="18" charset="0"/>
              </a:rPr>
              <a:t>appreciation</a:t>
            </a:r>
          </a:p>
        </p:txBody>
      </p:sp>
      <p:sp>
        <p:nvSpPr>
          <p:cNvPr id="28698" name="Line 29"/>
          <p:cNvSpPr>
            <a:spLocks noChangeShapeType="1"/>
          </p:cNvSpPr>
          <p:nvPr/>
        </p:nvSpPr>
        <p:spPr bwMode="auto">
          <a:xfrm rot="10800000" flipV="1">
            <a:off x="5510213" y="1662113"/>
            <a:ext cx="1352550" cy="13811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28699" name="Line 29"/>
          <p:cNvSpPr>
            <a:spLocks noChangeShapeType="1"/>
          </p:cNvSpPr>
          <p:nvPr/>
        </p:nvSpPr>
        <p:spPr bwMode="auto">
          <a:xfrm flipV="1">
            <a:off x="1211263" y="2670175"/>
            <a:ext cx="6003925" cy="104140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700" name="Line 30"/>
          <p:cNvSpPr>
            <a:spLocks noChangeShapeType="1"/>
          </p:cNvSpPr>
          <p:nvPr/>
        </p:nvSpPr>
        <p:spPr bwMode="auto">
          <a:xfrm flipV="1">
            <a:off x="1158875" y="3616325"/>
            <a:ext cx="6180138" cy="1003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701" name="AutoShape 31"/>
          <p:cNvSpPr>
            <a:spLocks noChangeArrowheads="1"/>
          </p:cNvSpPr>
          <p:nvPr/>
        </p:nvSpPr>
        <p:spPr bwMode="auto">
          <a:xfrm>
            <a:off x="2638425" y="3408363"/>
            <a:ext cx="681038" cy="896937"/>
          </a:xfrm>
          <a:prstGeom prst="upDownArrow">
            <a:avLst>
              <a:gd name="adj1" fmla="val 50000"/>
              <a:gd name="adj2" fmla="val 2634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28702" name="Rectangle 32"/>
          <p:cNvSpPr>
            <a:spLocks noChangeArrowheads="1"/>
          </p:cNvSpPr>
          <p:nvPr/>
        </p:nvSpPr>
        <p:spPr bwMode="auto">
          <a:xfrm>
            <a:off x="3571875" y="3357563"/>
            <a:ext cx="1373188" cy="398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58" tIns="41029" rIns="82058" bIns="41029" anchor="ctr"/>
          <a:lstStyle/>
          <a:p>
            <a:pPr algn="ctr" defTabSz="820738" eaLnBrk="0" hangingPunct="0">
              <a:spcBef>
                <a:spcPct val="50000"/>
              </a:spcBef>
            </a:pPr>
            <a:r>
              <a:rPr lang="en-US" b="1">
                <a:latin typeface="Times New Roman" pitchFamily="18" charset="0"/>
                <a:cs typeface="Times New Roman" pitchFamily="18" charset="0"/>
              </a:rPr>
              <a:t>Expected Volatility</a:t>
            </a:r>
          </a:p>
        </p:txBody>
      </p:sp>
      <p:sp>
        <p:nvSpPr>
          <p:cNvPr id="1125417" name="Rectangle 41"/>
          <p:cNvSpPr>
            <a:spLocks noChangeArrowheads="1"/>
          </p:cNvSpPr>
          <p:nvPr/>
        </p:nvSpPr>
        <p:spPr bwMode="auto">
          <a:xfrm>
            <a:off x="3254375" y="1876425"/>
            <a:ext cx="2105025" cy="965200"/>
          </a:xfrm>
          <a:prstGeom prst="rect">
            <a:avLst/>
          </a:prstGeom>
          <a:solidFill>
            <a:srgbClr val="283FA0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lIns="82058" tIns="41029" rIns="82058" bIns="41029" anchor="ctr"/>
          <a:lstStyle/>
          <a:p>
            <a:pPr algn="ctr" defTabSz="820738" eaLnBrk="0" hangingPunct="0">
              <a:spcBef>
                <a:spcPct val="50000"/>
              </a:spcBef>
            </a:pPr>
            <a:r>
              <a:rPr lang="en-US" b="1">
                <a:solidFill>
                  <a:schemeClr val="bg1"/>
                </a:solidFill>
                <a:latin typeface="Trade Gothic LT Std" pitchFamily="50" charset="0"/>
              </a:rPr>
              <a:t>Swap Zone!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5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125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541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Number Placeholder 1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70C92284-649A-4095-9C6B-557455485DF2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2969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38150" y="801688"/>
            <a:ext cx="7791450" cy="493712"/>
          </a:xfrm>
        </p:spPr>
        <p:txBody>
          <a:bodyPr/>
          <a:lstStyle/>
          <a:p>
            <a:r>
              <a:rPr lang="en-US" smtClean="0">
                <a:latin typeface="Times New Roman" pitchFamily="18" charset="0"/>
                <a:cs typeface="Times New Roman" pitchFamily="18" charset="0"/>
              </a:rPr>
              <a:t>Portfolio GRAT: Active Management via Substitution Power</a:t>
            </a:r>
          </a:p>
        </p:txBody>
      </p:sp>
      <p:sp>
        <p:nvSpPr>
          <p:cNvPr id="29700" name="Line 3"/>
          <p:cNvSpPr>
            <a:spLocks noChangeShapeType="1"/>
          </p:cNvSpPr>
          <p:nvPr/>
        </p:nvSpPr>
        <p:spPr bwMode="auto">
          <a:xfrm flipV="1">
            <a:off x="1114425" y="2949575"/>
            <a:ext cx="6021388" cy="617538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701" name="Line 4"/>
          <p:cNvSpPr>
            <a:spLocks noChangeShapeType="1"/>
          </p:cNvSpPr>
          <p:nvPr/>
        </p:nvSpPr>
        <p:spPr bwMode="auto">
          <a:xfrm flipV="1">
            <a:off x="1135063" y="3908425"/>
            <a:ext cx="6132512" cy="588963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702" name="AutoShape 5"/>
          <p:cNvSpPr>
            <a:spLocks noChangeArrowheads="1"/>
          </p:cNvSpPr>
          <p:nvPr/>
        </p:nvSpPr>
        <p:spPr bwMode="auto">
          <a:xfrm>
            <a:off x="2640013" y="3402013"/>
            <a:ext cx="681037" cy="896937"/>
          </a:xfrm>
          <a:prstGeom prst="upDownArrow">
            <a:avLst>
              <a:gd name="adj1" fmla="val 50000"/>
              <a:gd name="adj2" fmla="val 2634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29703" name="Text Box 10"/>
          <p:cNvSpPr txBox="1">
            <a:spLocks noChangeArrowheads="1"/>
          </p:cNvSpPr>
          <p:nvPr/>
        </p:nvSpPr>
        <p:spPr bwMode="auto">
          <a:xfrm>
            <a:off x="7588250" y="3963988"/>
            <a:ext cx="1279525" cy="677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058" tIns="41029" rIns="82058" bIns="41029">
            <a:spAutoFit/>
          </a:bodyPr>
          <a:lstStyle/>
          <a:p>
            <a:pPr defTabSz="820738" eaLnBrk="0" hangingPunct="0">
              <a:spcBef>
                <a:spcPct val="50000"/>
              </a:spcBef>
            </a:pPr>
            <a:r>
              <a:rPr lang="en-US" sz="1300" b="1" dirty="0">
                <a:latin typeface="Times New Roman" pitchFamily="18" charset="0"/>
                <a:cs typeface="Times New Roman" pitchFamily="18" charset="0"/>
              </a:rPr>
              <a:t>Why waste reversion to </a:t>
            </a:r>
            <a:r>
              <a:rPr lang="en-US" sz="1300" b="1" dirty="0" smtClean="0">
                <a:latin typeface="Times New Roman" pitchFamily="18" charset="0"/>
                <a:cs typeface="Times New Roman" pitchFamily="18" charset="0"/>
              </a:rPr>
              <a:t>mean?</a:t>
            </a:r>
            <a:endParaRPr lang="en-US" sz="13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704" name="Line 11"/>
          <p:cNvSpPr>
            <a:spLocks noChangeShapeType="1"/>
          </p:cNvSpPr>
          <p:nvPr/>
        </p:nvSpPr>
        <p:spPr bwMode="auto">
          <a:xfrm>
            <a:off x="1120775" y="1671638"/>
            <a:ext cx="0" cy="3671887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705" name="Line 12"/>
          <p:cNvSpPr>
            <a:spLocks noChangeShapeType="1"/>
          </p:cNvSpPr>
          <p:nvPr/>
        </p:nvSpPr>
        <p:spPr bwMode="auto">
          <a:xfrm>
            <a:off x="1106488" y="5340350"/>
            <a:ext cx="6480175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706" name="Line 13"/>
          <p:cNvSpPr>
            <a:spLocks noChangeShapeType="1"/>
          </p:cNvSpPr>
          <p:nvPr/>
        </p:nvSpPr>
        <p:spPr bwMode="auto">
          <a:xfrm flipV="1">
            <a:off x="1147763" y="3465513"/>
            <a:ext cx="6186487" cy="603250"/>
          </a:xfrm>
          <a:prstGeom prst="line">
            <a:avLst/>
          </a:prstGeom>
          <a:noFill/>
          <a:ln w="9525">
            <a:solidFill>
              <a:schemeClr val="folHlink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707" name="AutoShape 14"/>
          <p:cNvSpPr>
            <a:spLocks/>
          </p:cNvSpPr>
          <p:nvPr/>
        </p:nvSpPr>
        <p:spPr bwMode="auto">
          <a:xfrm>
            <a:off x="7370763" y="3478213"/>
            <a:ext cx="144462" cy="1709737"/>
          </a:xfrm>
          <a:prstGeom prst="rightBrace">
            <a:avLst>
              <a:gd name="adj1" fmla="val 9862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1128477" name="Rectangle 29"/>
          <p:cNvSpPr>
            <a:spLocks noChangeArrowheads="1"/>
          </p:cNvSpPr>
          <p:nvPr/>
        </p:nvSpPr>
        <p:spPr bwMode="auto">
          <a:xfrm>
            <a:off x="3446463" y="4419600"/>
            <a:ext cx="1925637" cy="571500"/>
          </a:xfrm>
          <a:prstGeom prst="rect">
            <a:avLst/>
          </a:prstGeom>
          <a:solidFill>
            <a:srgbClr val="283FA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82058" tIns="41029" rIns="82058" bIns="41029" anchor="ctr"/>
          <a:lstStyle/>
          <a:p>
            <a:pPr algn="ctr" defTabSz="820738" eaLnBrk="0" hangingPunct="0">
              <a:spcBef>
                <a:spcPct val="50000"/>
              </a:spcBef>
            </a:pPr>
            <a:r>
              <a:rPr lang="en-US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Swap Zone!</a:t>
            </a:r>
          </a:p>
        </p:txBody>
      </p:sp>
      <p:sp>
        <p:nvSpPr>
          <p:cNvPr id="29709" name="Rectangle 30"/>
          <p:cNvSpPr>
            <a:spLocks noChangeArrowheads="1"/>
          </p:cNvSpPr>
          <p:nvPr/>
        </p:nvSpPr>
        <p:spPr bwMode="auto">
          <a:xfrm>
            <a:off x="3470275" y="3433763"/>
            <a:ext cx="1373188" cy="398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58" tIns="41029" rIns="82058" bIns="41029" anchor="ctr"/>
          <a:lstStyle/>
          <a:p>
            <a:pPr algn="ctr" defTabSz="820738" eaLnBrk="0" hangingPunct="0">
              <a:spcBef>
                <a:spcPct val="50000"/>
              </a:spcBef>
            </a:pPr>
            <a:r>
              <a:rPr lang="en-US" b="1">
                <a:latin typeface="Times New Roman" pitchFamily="18" charset="0"/>
                <a:cs typeface="Times New Roman" pitchFamily="18" charset="0"/>
              </a:rPr>
              <a:t>Expected Volatility</a:t>
            </a:r>
          </a:p>
        </p:txBody>
      </p:sp>
      <p:sp>
        <p:nvSpPr>
          <p:cNvPr id="29710" name="Text Box 25"/>
          <p:cNvSpPr txBox="1">
            <a:spLocks noChangeArrowheads="1"/>
          </p:cNvSpPr>
          <p:nvPr/>
        </p:nvSpPr>
        <p:spPr bwMode="auto">
          <a:xfrm>
            <a:off x="1662113" y="5518150"/>
            <a:ext cx="5956300" cy="29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058" tIns="41029" rIns="82058" bIns="41029">
            <a:spAutoFit/>
          </a:bodyPr>
          <a:lstStyle/>
          <a:p>
            <a:pPr defTabSz="820738" eaLnBrk="0" hangingPunct="0">
              <a:spcBef>
                <a:spcPct val="50000"/>
              </a:spcBef>
            </a:pPr>
            <a:r>
              <a:rPr lang="en-US" b="1">
                <a:solidFill>
                  <a:srgbClr val="2D6411"/>
                </a:solidFill>
                <a:latin typeface="Times New Roman" pitchFamily="18" charset="0"/>
                <a:cs typeface="Times New Roman" pitchFamily="18" charset="0"/>
              </a:rPr>
              <a:t>Time                                                                          	Maturity</a:t>
            </a:r>
          </a:p>
        </p:txBody>
      </p:sp>
      <p:sp>
        <p:nvSpPr>
          <p:cNvPr id="29711" name="Line 27"/>
          <p:cNvSpPr>
            <a:spLocks noChangeShapeType="1"/>
          </p:cNvSpPr>
          <p:nvPr/>
        </p:nvSpPr>
        <p:spPr bwMode="auto">
          <a:xfrm>
            <a:off x="2265363" y="5684838"/>
            <a:ext cx="3525837" cy="1111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29712" name="Rectangle 19"/>
          <p:cNvSpPr>
            <a:spLocks noChangeArrowheads="1"/>
          </p:cNvSpPr>
          <p:nvPr/>
        </p:nvSpPr>
        <p:spPr bwMode="auto">
          <a:xfrm>
            <a:off x="841375" y="4027488"/>
            <a:ext cx="328613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defTabSz="820738" eaLnBrk="0" hangingPunct="0">
              <a:spcBef>
                <a:spcPct val="50000"/>
              </a:spcBef>
            </a:pPr>
            <a:r>
              <a:rPr lang="en-US" b="1">
                <a:solidFill>
                  <a:srgbClr val="2D6411"/>
                </a:solidFill>
                <a:latin typeface="Trade Gothic LT Std" pitchFamily="50" charset="0"/>
              </a:rPr>
              <a:t>8%</a:t>
            </a:r>
          </a:p>
        </p:txBody>
      </p:sp>
      <p:sp>
        <p:nvSpPr>
          <p:cNvPr id="29713" name="Freeform 35"/>
          <p:cNvSpPr>
            <a:spLocks/>
          </p:cNvSpPr>
          <p:nvPr/>
        </p:nvSpPr>
        <p:spPr bwMode="auto">
          <a:xfrm>
            <a:off x="1143000" y="3479800"/>
            <a:ext cx="6197600" cy="1836738"/>
          </a:xfrm>
          <a:custGeom>
            <a:avLst/>
            <a:gdLst>
              <a:gd name="T0" fmla="*/ 0 w 3904"/>
              <a:gd name="T1" fmla="*/ 2147483647 h 1157"/>
              <a:gd name="T2" fmla="*/ 2147483647 w 3904"/>
              <a:gd name="T3" fmla="*/ 2147483647 h 1157"/>
              <a:gd name="T4" fmla="*/ 2147483647 w 3904"/>
              <a:gd name="T5" fmla="*/ 2147483647 h 1157"/>
              <a:gd name="T6" fmla="*/ 2147483647 w 3904"/>
              <a:gd name="T7" fmla="*/ 2147483647 h 1157"/>
              <a:gd name="T8" fmla="*/ 2147483647 w 3904"/>
              <a:gd name="T9" fmla="*/ 2147483647 h 1157"/>
              <a:gd name="T10" fmla="*/ 2147483647 w 3904"/>
              <a:gd name="T11" fmla="*/ 0 h 1157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3904"/>
              <a:gd name="T19" fmla="*/ 0 h 1157"/>
              <a:gd name="T20" fmla="*/ 3904 w 3904"/>
              <a:gd name="T21" fmla="*/ 1157 h 1157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3904" h="1157">
                <a:moveTo>
                  <a:pt x="0" y="360"/>
                </a:moveTo>
                <a:cubicBezTo>
                  <a:pt x="26" y="455"/>
                  <a:pt x="53" y="551"/>
                  <a:pt x="144" y="512"/>
                </a:cubicBezTo>
                <a:cubicBezTo>
                  <a:pt x="235" y="473"/>
                  <a:pt x="336" y="48"/>
                  <a:pt x="544" y="128"/>
                </a:cubicBezTo>
                <a:cubicBezTo>
                  <a:pt x="752" y="208"/>
                  <a:pt x="1047" y="848"/>
                  <a:pt x="1392" y="992"/>
                </a:cubicBezTo>
                <a:cubicBezTo>
                  <a:pt x="1737" y="1136"/>
                  <a:pt x="2197" y="1157"/>
                  <a:pt x="2616" y="992"/>
                </a:cubicBezTo>
                <a:cubicBezTo>
                  <a:pt x="3035" y="827"/>
                  <a:pt x="3689" y="165"/>
                  <a:pt x="3904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1284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847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Times New Roman" pitchFamily="18" charset="0"/>
                <a:cs typeface="Times New Roman" pitchFamily="18" charset="0"/>
              </a:rPr>
              <a:t>Thoughts on Tax Law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387350" y="1495426"/>
            <a:ext cx="8137525" cy="4383088"/>
          </a:xfrm>
        </p:spPr>
        <p:txBody>
          <a:bodyPr/>
          <a:lstStyle/>
          <a:p>
            <a:endParaRPr lang="en-US" sz="14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1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“The only difference between death and taxes is that death doesn't get worse every time Congress meets.”	- Will Rogers</a:t>
            </a:r>
          </a:p>
          <a:p>
            <a:r>
              <a:rPr lang="en-US" sz="1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“I like to pay taxes.  It is purchasing civilization.”	- Oliver Wendell Holmes</a:t>
            </a:r>
          </a:p>
          <a:p>
            <a:r>
              <a:rPr lang="en-US" sz="1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“I am proud to be paying taxes in the United States.  The only thing is I could be just as proud for half of the money.”	- Arthur Godfrey</a:t>
            </a:r>
          </a:p>
          <a:p>
            <a:r>
              <a:rPr lang="en-US" sz="1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“The way taxes are, you might as well marry for love.”	- Joe E. Lewis</a:t>
            </a:r>
          </a:p>
          <a:p>
            <a:r>
              <a:rPr lang="en-US" sz="1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“There’s nothing wrong with the younger generation that becoming taxpayers won’t cure.”		- Dan Bennett</a:t>
            </a:r>
          </a:p>
          <a:p>
            <a:endParaRPr lang="en-US" sz="22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2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2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DB8C5738-925F-4209-9F14-040EB61F36E1}" type="slidenum">
              <a:rPr lang="en-US" smtClean="0"/>
              <a:pPr/>
              <a:t>2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Times New Roman" pitchFamily="18" charset="0"/>
                <a:cs typeface="Times New Roman" pitchFamily="18" charset="0"/>
              </a:rPr>
              <a:t>Case Study: $2,500,000 Portfolio GRAT</a:t>
            </a:r>
          </a:p>
        </p:txBody>
      </p:sp>
      <p:graphicFrame>
        <p:nvGraphicFramePr>
          <p:cNvPr id="4098" name="Object 3"/>
          <p:cNvGraphicFramePr>
            <a:graphicFrameLocks noGrp="1" noChangeAspect="1"/>
          </p:cNvGraphicFramePr>
          <p:nvPr>
            <p:ph type="chart" sz="half" idx="1"/>
          </p:nvPr>
        </p:nvGraphicFramePr>
        <p:xfrm>
          <a:off x="280988" y="1724025"/>
          <a:ext cx="6062662" cy="4010025"/>
        </p:xfrm>
        <a:graphic>
          <a:graphicData uri="http://schemas.openxmlformats.org/presentationml/2006/ole">
            <p:oleObj spid="_x0000_s4098" r:id="rId3" imgW="7181710" imgH="4499238" progId="Excel.Sheet.8">
              <p:embed/>
            </p:oleObj>
          </a:graphicData>
        </a:graphic>
      </p:graphicFrame>
      <p:sp>
        <p:nvSpPr>
          <p:cNvPr id="4100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FDAD2B35-568B-43BC-B842-AFA98EBFFC6E}" type="slidenum">
              <a:rPr lang="en-US" smtClean="0"/>
              <a:pPr/>
              <a:t>20</a:t>
            </a:fld>
            <a:endParaRPr lang="en-US" smtClean="0"/>
          </a:p>
        </p:txBody>
      </p:sp>
      <p:sp>
        <p:nvSpPr>
          <p:cNvPr id="1145864" name="Line 8"/>
          <p:cNvSpPr>
            <a:spLocks noChangeShapeType="1"/>
          </p:cNvSpPr>
          <p:nvPr/>
        </p:nvSpPr>
        <p:spPr bwMode="auto">
          <a:xfrm flipV="1">
            <a:off x="1638300" y="2333625"/>
            <a:ext cx="666750" cy="276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145865" name="Line 9"/>
          <p:cNvSpPr>
            <a:spLocks noChangeShapeType="1"/>
          </p:cNvSpPr>
          <p:nvPr/>
        </p:nvSpPr>
        <p:spPr bwMode="auto">
          <a:xfrm>
            <a:off x="2695575" y="2314575"/>
            <a:ext cx="1238250" cy="847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145866" name="Line 10"/>
          <p:cNvSpPr>
            <a:spLocks noChangeShapeType="1"/>
          </p:cNvSpPr>
          <p:nvPr/>
        </p:nvSpPr>
        <p:spPr bwMode="auto">
          <a:xfrm flipV="1">
            <a:off x="4238625" y="2657475"/>
            <a:ext cx="4953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145867" name="Text Box 11"/>
          <p:cNvSpPr txBox="1">
            <a:spLocks noChangeArrowheads="1"/>
          </p:cNvSpPr>
          <p:nvPr/>
        </p:nvSpPr>
        <p:spPr bwMode="auto">
          <a:xfrm>
            <a:off x="6259513" y="2051050"/>
            <a:ext cx="2478087" cy="224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>
                <a:latin typeface="Times New Roman" pitchFamily="18" charset="0"/>
                <a:cs typeface="Times New Roman" pitchFamily="18" charset="0"/>
              </a:rPr>
              <a:t>GRAT #1 -	$380,000</a:t>
            </a:r>
          </a:p>
          <a:p>
            <a:pPr eaLnBrk="0" hangingPunct="0">
              <a:spcBef>
                <a:spcPct val="50000"/>
              </a:spcBef>
            </a:pPr>
            <a:r>
              <a:rPr lang="en-US">
                <a:latin typeface="Times New Roman" pitchFamily="18" charset="0"/>
                <a:cs typeface="Times New Roman" pitchFamily="18" charset="0"/>
              </a:rPr>
              <a:t>GRAT #2 –	Failed</a:t>
            </a:r>
          </a:p>
          <a:p>
            <a:pPr eaLnBrk="0" hangingPunct="0">
              <a:spcBef>
                <a:spcPct val="50000"/>
              </a:spcBef>
            </a:pPr>
            <a:r>
              <a:rPr lang="en-US">
                <a:latin typeface="Times New Roman" pitchFamily="18" charset="0"/>
                <a:cs typeface="Times New Roman" pitchFamily="18" charset="0"/>
              </a:rPr>
              <a:t>GRAT #3 -</a:t>
            </a:r>
            <a:r>
              <a:rPr lang="en-US" u="sng">
                <a:latin typeface="Times New Roman" pitchFamily="18" charset="0"/>
                <a:cs typeface="Times New Roman" pitchFamily="18" charset="0"/>
              </a:rPr>
              <a:t>	$610,000</a:t>
            </a:r>
          </a:p>
          <a:p>
            <a:pPr eaLnBrk="0" hangingPunct="0">
              <a:spcBef>
                <a:spcPct val="50000"/>
              </a:spcBef>
            </a:pPr>
            <a:r>
              <a:rPr lang="en-US">
                <a:latin typeface="Times New Roman" pitchFamily="18" charset="0"/>
                <a:cs typeface="Times New Roman" pitchFamily="18" charset="0"/>
              </a:rPr>
              <a:t>Total -	</a:t>
            </a:r>
            <a:r>
              <a:rPr lang="en-US" b="1">
                <a:latin typeface="Times New Roman" pitchFamily="18" charset="0"/>
                <a:cs typeface="Times New Roman" pitchFamily="18" charset="0"/>
              </a:rPr>
              <a:t>$980,000</a:t>
            </a:r>
          </a:p>
          <a:p>
            <a:pPr eaLnBrk="0" hangingPunct="0">
              <a:spcBef>
                <a:spcPct val="50000"/>
              </a:spcBef>
            </a:pPr>
            <a:endParaRPr lang="en-US">
              <a:latin typeface="Times New Roman" pitchFamily="18" charset="0"/>
              <a:cs typeface="Times New Roman" pitchFamily="18" charset="0"/>
            </a:endParaRPr>
          </a:p>
          <a:p>
            <a:pPr eaLnBrk="0" hangingPunct="0">
              <a:spcBef>
                <a:spcPct val="50000"/>
              </a:spcBef>
            </a:pPr>
            <a:endParaRPr lang="en-US">
              <a:latin typeface="Times New Roman" pitchFamily="18" charset="0"/>
              <a:cs typeface="Times New Roman" pitchFamily="18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>
                <a:latin typeface="Times New Roman" pitchFamily="18" charset="0"/>
                <a:cs typeface="Times New Roman" pitchFamily="18" charset="0"/>
              </a:rPr>
              <a:t>If still original GRAT - Failed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5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458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5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1458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5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145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5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458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458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5864" grpId="0" animBg="1"/>
      <p:bldP spid="1145865" grpId="0" animBg="1"/>
      <p:bldP spid="1145866" grpId="0" animBg="1"/>
      <p:bldP spid="1145867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4.  “Shelf” GRATs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638300"/>
            <a:ext cx="7242175" cy="4240213"/>
          </a:xfrm>
        </p:spPr>
        <p:txBody>
          <a:bodyPr/>
          <a:lstStyle/>
          <a:p>
            <a:pPr marL="304800" indent="-304800">
              <a:lnSpc>
                <a:spcPct val="100000"/>
              </a:lnSpc>
              <a:buNone/>
            </a:pPr>
            <a:r>
              <a:rPr lang="en-US" sz="2000" dirty="0" smtClean="0">
                <a:solidFill>
                  <a:srgbClr val="2D6411"/>
                </a:solidFill>
                <a:latin typeface="Times New Roman" pitchFamily="18" charset="0"/>
                <a:cs typeface="Times New Roman" pitchFamily="18" charset="0"/>
              </a:rPr>
              <a:t>Four Risks to a Rolling GRAT Program:</a:t>
            </a:r>
          </a:p>
          <a:p>
            <a:pPr marL="806450" lvl="1" indent="-457200">
              <a:lnSpc>
                <a:spcPct val="100000"/>
              </a:lnSpc>
              <a:buFont typeface="+mj-lt"/>
              <a:buAutoNum type="arabicPeriod"/>
            </a:pPr>
            <a:r>
              <a:rPr lang="en-US" sz="2000" dirty="0" smtClean="0">
                <a:solidFill>
                  <a:srgbClr val="2D6411"/>
                </a:solidFill>
                <a:latin typeface="Times New Roman" pitchFamily="18" charset="0"/>
                <a:cs typeface="Times New Roman" pitchFamily="18" charset="0"/>
              </a:rPr>
              <a:t>Donor dies.</a:t>
            </a:r>
          </a:p>
          <a:p>
            <a:pPr marL="806450" lvl="1" indent="-457200">
              <a:lnSpc>
                <a:spcPct val="100000"/>
              </a:lnSpc>
              <a:buFont typeface="+mj-lt"/>
              <a:buAutoNum type="arabicPeriod"/>
            </a:pPr>
            <a:r>
              <a:rPr lang="en-US" sz="2000" dirty="0" smtClean="0">
                <a:solidFill>
                  <a:srgbClr val="2D6411"/>
                </a:solidFill>
                <a:latin typeface="Times New Roman" pitchFamily="18" charset="0"/>
                <a:cs typeface="Times New Roman" pitchFamily="18" charset="0"/>
              </a:rPr>
              <a:t>Assets decline in value.</a:t>
            </a:r>
          </a:p>
          <a:p>
            <a:pPr marL="806450" lvl="1" indent="-457200">
              <a:lnSpc>
                <a:spcPct val="100000"/>
              </a:lnSpc>
              <a:buFont typeface="+mj-lt"/>
              <a:buAutoNum type="arabicPeriod"/>
            </a:pPr>
            <a:r>
              <a:rPr lang="en-US" sz="2000" dirty="0" smtClean="0">
                <a:solidFill>
                  <a:srgbClr val="2D6411"/>
                </a:solidFill>
                <a:latin typeface="Times New Roman" pitchFamily="18" charset="0"/>
                <a:cs typeface="Times New Roman" pitchFamily="18" charset="0"/>
              </a:rPr>
              <a:t>7520 rises dramatically.</a:t>
            </a:r>
          </a:p>
          <a:p>
            <a:pPr marL="806450" lvl="1" indent="-457200">
              <a:lnSpc>
                <a:spcPct val="100000"/>
              </a:lnSpc>
              <a:buFont typeface="+mj-lt"/>
              <a:buAutoNum type="arabicPeriod"/>
            </a:pPr>
            <a:r>
              <a:rPr lang="en-US" sz="2000" dirty="0" smtClean="0">
                <a:solidFill>
                  <a:srgbClr val="2D6411"/>
                </a:solidFill>
                <a:latin typeface="Times New Roman" pitchFamily="18" charset="0"/>
                <a:cs typeface="Times New Roman" pitchFamily="18" charset="0"/>
              </a:rPr>
              <a:t>Law change prohibits new short term GRATs.</a:t>
            </a:r>
          </a:p>
          <a:p>
            <a:pPr marL="457200" indent="-457200">
              <a:lnSpc>
                <a:spcPct val="100000"/>
              </a:lnSpc>
              <a:buNone/>
            </a:pPr>
            <a:r>
              <a:rPr lang="en-US" sz="2000" dirty="0" smtClean="0">
                <a:solidFill>
                  <a:srgbClr val="2D6411"/>
                </a:solidFill>
                <a:latin typeface="Times New Roman" pitchFamily="18" charset="0"/>
                <a:cs typeface="Times New Roman" pitchFamily="18" charset="0"/>
              </a:rPr>
              <a:t>Shelf GRATS can mitigate risks #3 and 4.</a:t>
            </a:r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A6E89C0E-7E7D-47EB-8594-59A74C53678D}" type="slidenum">
              <a:rPr lang="en-US" smtClean="0"/>
              <a:pPr/>
              <a:t>21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4.  “Shelf” GRATs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638300"/>
            <a:ext cx="7242175" cy="4240213"/>
          </a:xfrm>
        </p:spPr>
        <p:txBody>
          <a:bodyPr/>
          <a:lstStyle/>
          <a:p>
            <a:pPr marL="304800" indent="-304800">
              <a:lnSpc>
                <a:spcPct val="100000"/>
              </a:lnSpc>
              <a:buNone/>
            </a:pPr>
            <a:r>
              <a:rPr lang="en-US" sz="2000" dirty="0" smtClean="0">
                <a:solidFill>
                  <a:srgbClr val="2D6411"/>
                </a:solidFill>
                <a:latin typeface="Times New Roman" pitchFamily="18" charset="0"/>
                <a:cs typeface="Times New Roman" pitchFamily="18" charset="0"/>
              </a:rPr>
              <a:t>Step One:  Create inventory of mid through longer GRATs.</a:t>
            </a:r>
          </a:p>
          <a:p>
            <a:pPr marL="304800" indent="-304800">
              <a:lnSpc>
                <a:spcPct val="100000"/>
              </a:lnSpc>
              <a:buNone/>
            </a:pPr>
            <a:r>
              <a:rPr lang="en-US" sz="2000" dirty="0" smtClean="0">
                <a:solidFill>
                  <a:srgbClr val="2D6411"/>
                </a:solidFill>
                <a:latin typeface="Times New Roman" pitchFamily="18" charset="0"/>
                <a:cs typeface="Times New Roman" pitchFamily="18" charset="0"/>
              </a:rPr>
              <a:t>Step Two:  Fund currently with low volatile assets.</a:t>
            </a:r>
          </a:p>
          <a:p>
            <a:pPr marL="304800" indent="-304800">
              <a:lnSpc>
                <a:spcPct val="100000"/>
              </a:lnSpc>
              <a:buNone/>
            </a:pPr>
            <a:r>
              <a:rPr lang="en-US" sz="2000" dirty="0" smtClean="0">
                <a:solidFill>
                  <a:srgbClr val="2D6411"/>
                </a:solidFill>
                <a:latin typeface="Times New Roman" pitchFamily="18" charset="0"/>
                <a:cs typeface="Times New Roman" pitchFamily="18" charset="0"/>
              </a:rPr>
              <a:t>Step Three: Set on “Shelf” (but pay annuities).</a:t>
            </a:r>
          </a:p>
          <a:p>
            <a:pPr marL="304800" indent="-304800">
              <a:lnSpc>
                <a:spcPct val="100000"/>
              </a:lnSpc>
              <a:buNone/>
            </a:pPr>
            <a:r>
              <a:rPr lang="en-US" sz="2000" dirty="0" smtClean="0">
                <a:solidFill>
                  <a:srgbClr val="2D6411"/>
                </a:solidFill>
                <a:latin typeface="Times New Roman" pitchFamily="18" charset="0"/>
                <a:cs typeface="Times New Roman" pitchFamily="18" charset="0"/>
              </a:rPr>
              <a:t>Step Four (when needed): Swap in volatile assets to activate.</a:t>
            </a:r>
          </a:p>
          <a:p>
            <a:pPr marL="304800" indent="-304800">
              <a:lnSpc>
                <a:spcPct val="100000"/>
              </a:lnSpc>
              <a:buFont typeface="Arial" charset="0"/>
              <a:buChar char="•"/>
            </a:pPr>
            <a:r>
              <a:rPr lang="en-US" sz="2000" dirty="0" smtClean="0">
                <a:solidFill>
                  <a:srgbClr val="2D6411"/>
                </a:solidFill>
                <a:latin typeface="Times New Roman" pitchFamily="18" charset="0"/>
                <a:cs typeface="Times New Roman" pitchFamily="18" charset="0"/>
              </a:rPr>
              <a:t>Article April/May edition of Probate &amp; Property.</a:t>
            </a:r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A6E89C0E-7E7D-47EB-8594-59A74C53678D}" type="slidenum">
              <a:rPr lang="en-US" smtClean="0"/>
              <a:pPr/>
              <a:t>22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Times New Roman" pitchFamily="18" charset="0"/>
                <a:cs typeface="Times New Roman" pitchFamily="18" charset="0"/>
              </a:rPr>
              <a:t>Impact of Minimum 10 Year Term</a:t>
            </a:r>
          </a:p>
        </p:txBody>
      </p:sp>
      <p:sp>
        <p:nvSpPr>
          <p:cNvPr id="1029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8CA9727F-B2B2-4845-92C7-907D2DF539BB}" type="slidenum">
              <a:rPr lang="en-US" smtClean="0"/>
              <a:pPr/>
              <a:t>23</a:t>
            </a:fld>
            <a:endParaRPr lang="en-US" smtClean="0"/>
          </a:p>
        </p:txBody>
      </p:sp>
      <p:graphicFrame>
        <p:nvGraphicFramePr>
          <p:cNvPr id="1139900" name="Group 188"/>
          <p:cNvGraphicFramePr>
            <a:graphicFrameLocks noGrp="1"/>
          </p:cNvGraphicFramePr>
          <p:nvPr/>
        </p:nvGraphicFramePr>
        <p:xfrm>
          <a:off x="3673475" y="927100"/>
          <a:ext cx="520700" cy="326136"/>
        </p:xfrm>
        <a:graphic>
          <a:graphicData uri="http://schemas.openxmlformats.org/drawingml/2006/table">
            <a:tbl>
              <a:tblPr/>
              <a:tblGrid>
                <a:gridCol w="520700"/>
              </a:tblGrid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10000"/>
                        </a:lnSpc>
                        <a:spcBef>
                          <a:spcPct val="60000"/>
                        </a:spcBef>
                        <a:spcAft>
                          <a:spcPct val="3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Trade Gothic LT Std" pitchFamily="50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39906" name="Text Box 194"/>
          <p:cNvSpPr txBox="1">
            <a:spLocks noChangeArrowheads="1"/>
          </p:cNvSpPr>
          <p:nvPr/>
        </p:nvSpPr>
        <p:spPr bwMode="auto">
          <a:xfrm>
            <a:off x="7299325" y="4429125"/>
            <a:ext cx="12065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>
                <a:solidFill>
                  <a:srgbClr val="0033CC"/>
                </a:solidFill>
              </a:rPr>
              <a:t>First 5 years: </a:t>
            </a:r>
            <a:r>
              <a:rPr lang="en-US" sz="1800">
                <a:solidFill>
                  <a:srgbClr val="0033CC"/>
                </a:solidFill>
              </a:rPr>
              <a:t>31.54%</a:t>
            </a:r>
          </a:p>
        </p:txBody>
      </p:sp>
      <p:sp>
        <p:nvSpPr>
          <p:cNvPr id="1139907" name="AutoShape 195"/>
          <p:cNvSpPr>
            <a:spLocks noChangeArrowheads="1"/>
          </p:cNvSpPr>
          <p:nvPr/>
        </p:nvSpPr>
        <p:spPr bwMode="auto">
          <a:xfrm flipH="1">
            <a:off x="2511425" y="4157663"/>
            <a:ext cx="4964113" cy="284162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323498850 h 21600"/>
              <a:gd name="T4" fmla="*/ 2147483647 w 21600"/>
              <a:gd name="T5" fmla="*/ 646997699 h 21600"/>
              <a:gd name="T6" fmla="*/ 2147483647 w 21600"/>
              <a:gd name="T7" fmla="*/ 32349885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39913" name="Rectangle 201"/>
          <p:cNvSpPr>
            <a:spLocks noChangeArrowheads="1"/>
          </p:cNvSpPr>
          <p:nvPr/>
        </p:nvSpPr>
        <p:spPr bwMode="auto">
          <a:xfrm>
            <a:off x="1857375" y="3208338"/>
            <a:ext cx="552450" cy="1258887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447675" y="1695450"/>
          <a:ext cx="7791449" cy="4629445"/>
        </p:xfrm>
        <a:graphic>
          <a:graphicData uri="http://schemas.openxmlformats.org/drawingml/2006/table">
            <a:tbl>
              <a:tblPr/>
              <a:tblGrid>
                <a:gridCol w="1362076"/>
                <a:gridCol w="685800"/>
                <a:gridCol w="638175"/>
                <a:gridCol w="666084"/>
                <a:gridCol w="619088"/>
                <a:gridCol w="619088"/>
                <a:gridCol w="619088"/>
                <a:gridCol w="619088"/>
                <a:gridCol w="619088"/>
                <a:gridCol w="619088"/>
                <a:gridCol w="724786"/>
              </a:tblGrid>
              <a:tr h="24365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7520 Rate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1.40%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365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Annuity Growth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20%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3655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3655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3655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3655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3655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4.24%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5.24%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6.53%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8.26%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10.65%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14.08%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19.35%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28.29%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46.44%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3655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5.09%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6.28%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7.84%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9.92%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12.78%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16.89%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23.22%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33.95%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55.73%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3655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6.10%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7.54%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9.41%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11.90%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15.33%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20.27%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27.86%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40.74%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3655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7.32%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9.05%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11.29%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14.28%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18.40%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24.33%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33.43%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3655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8.79%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10.86%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13.55%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17.13%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22.08%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29.19%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3655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10.55%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13.03%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16.26%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20.56%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26.49%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3655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12.66%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15.63%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19.51%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24.67%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3655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15.19%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18.76%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23.41%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3655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18.23%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22.51%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3655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21.87%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3655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3655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3655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9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399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399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9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1000"/>
                                        <p:tgtEl>
                                          <p:spTgt spid="11399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9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399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399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7" dur="2000" fill="hold"/>
                                        <p:tgtEl>
                                          <p:spTgt spid="11399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9906" grpId="0"/>
      <p:bldP spid="1139907" grpId="0" animBg="1"/>
      <p:bldP spid="1139913" grpId="0" animBg="1"/>
      <p:bldP spid="1139913" grpId="1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Times New Roman" pitchFamily="18" charset="0"/>
                <a:cs typeface="Times New Roman" pitchFamily="18" charset="0"/>
              </a:rPr>
              <a:t>Why Prohibit “Front-Loading” of Annuity</a:t>
            </a:r>
          </a:p>
        </p:txBody>
      </p:sp>
      <p:sp>
        <p:nvSpPr>
          <p:cNvPr id="205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F3768F03-9B1E-4EDC-ABFB-2EFAB34C0FC7}" type="slidenum">
              <a:rPr lang="en-US" smtClean="0"/>
              <a:pPr/>
              <a:t>24</a:t>
            </a:fld>
            <a:endParaRPr lang="en-US" smtClean="0"/>
          </a:p>
        </p:txBody>
      </p:sp>
      <p:graphicFrame>
        <p:nvGraphicFramePr>
          <p:cNvPr id="1141764" name="Group 4"/>
          <p:cNvGraphicFramePr>
            <a:graphicFrameLocks noGrp="1"/>
          </p:cNvGraphicFramePr>
          <p:nvPr/>
        </p:nvGraphicFramePr>
        <p:xfrm>
          <a:off x="3673475" y="927100"/>
          <a:ext cx="520700" cy="326136"/>
        </p:xfrm>
        <a:graphic>
          <a:graphicData uri="http://schemas.openxmlformats.org/drawingml/2006/table">
            <a:tbl>
              <a:tblPr/>
              <a:tblGrid>
                <a:gridCol w="520700"/>
              </a:tblGrid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10000"/>
                        </a:lnSpc>
                        <a:spcBef>
                          <a:spcPct val="60000"/>
                        </a:spcBef>
                        <a:spcAft>
                          <a:spcPct val="3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Trade Gothic LT Std" pitchFamily="50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141955" name="Group 195"/>
          <p:cNvGraphicFramePr>
            <a:graphicFrameLocks noGrp="1"/>
          </p:cNvGraphicFramePr>
          <p:nvPr/>
        </p:nvGraphicFramePr>
        <p:xfrm>
          <a:off x="3673475" y="927100"/>
          <a:ext cx="520700" cy="326136"/>
        </p:xfrm>
        <a:graphic>
          <a:graphicData uri="http://schemas.openxmlformats.org/drawingml/2006/table">
            <a:tbl>
              <a:tblPr/>
              <a:tblGrid>
                <a:gridCol w="520700"/>
              </a:tblGrid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10000"/>
                        </a:lnSpc>
                        <a:spcBef>
                          <a:spcPct val="60000"/>
                        </a:spcBef>
                        <a:spcAft>
                          <a:spcPct val="3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Trade Gothic LT Std" pitchFamily="50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41961" name="AutoShape 201"/>
          <p:cNvSpPr>
            <a:spLocks noChangeArrowheads="1"/>
          </p:cNvSpPr>
          <p:nvPr/>
        </p:nvSpPr>
        <p:spPr bwMode="auto">
          <a:xfrm flipH="1">
            <a:off x="2679700" y="4003675"/>
            <a:ext cx="4964113" cy="284163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323504619 h 21600"/>
              <a:gd name="T4" fmla="*/ 2147483647 w 21600"/>
              <a:gd name="T5" fmla="*/ 647006712 h 21600"/>
              <a:gd name="T6" fmla="*/ 2147483647 w 21600"/>
              <a:gd name="T7" fmla="*/ 323504619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41963" name="Text Box 203"/>
          <p:cNvSpPr txBox="1">
            <a:spLocks noChangeArrowheads="1"/>
          </p:cNvSpPr>
          <p:nvPr/>
        </p:nvSpPr>
        <p:spPr bwMode="auto">
          <a:xfrm>
            <a:off x="7370763" y="4340225"/>
            <a:ext cx="138588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>
                <a:solidFill>
                  <a:srgbClr val="0033CC"/>
                </a:solidFill>
              </a:rPr>
              <a:t>First 3 years: </a:t>
            </a:r>
            <a:r>
              <a:rPr lang="en-US" sz="1800">
                <a:solidFill>
                  <a:srgbClr val="0033CC"/>
                </a:solidFill>
              </a:rPr>
              <a:t>90.02%</a:t>
            </a:r>
          </a:p>
        </p:txBody>
      </p:sp>
      <p:sp>
        <p:nvSpPr>
          <p:cNvPr id="1141970" name="Rectangle 210"/>
          <p:cNvSpPr>
            <a:spLocks noChangeArrowheads="1"/>
          </p:cNvSpPr>
          <p:nvPr/>
        </p:nvSpPr>
        <p:spPr bwMode="auto">
          <a:xfrm>
            <a:off x="1992313" y="3232150"/>
            <a:ext cx="625475" cy="884238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504825" y="1628775"/>
          <a:ext cx="8162929" cy="4581517"/>
        </p:xfrm>
        <a:graphic>
          <a:graphicData uri="http://schemas.openxmlformats.org/drawingml/2006/table">
            <a:tbl>
              <a:tblPr/>
              <a:tblGrid>
                <a:gridCol w="25400"/>
                <a:gridCol w="1308103"/>
                <a:gridCol w="942975"/>
                <a:gridCol w="981075"/>
                <a:gridCol w="771525"/>
                <a:gridCol w="704850"/>
                <a:gridCol w="714375"/>
                <a:gridCol w="768811"/>
                <a:gridCol w="648605"/>
                <a:gridCol w="648605"/>
                <a:gridCol w="648605"/>
              </a:tblGrid>
              <a:tr h="269501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7520 Rate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1.40</a:t>
                      </a:r>
                      <a:r>
                        <a:rPr lang="en-US" sz="900" b="1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lang="en-US" sz="9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9501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Annuity Growth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-50%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9501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9501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9501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9501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69501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51.44%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51.49%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51.58%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51.77%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52.15%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52.94%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54.63%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58.40%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67.91%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9501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25.72%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25.74%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25.79%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25.88%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26.07%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26.47%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27.31%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29.20%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33.96%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9501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12.86%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12.87%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12.90%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12.94%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13.04%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13.24%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13.66%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14.60%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9501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6.43%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6.44%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6.45%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6.47%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6.52%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6.62%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6.83%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9501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3.22%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3.22%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3.22%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3.24%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3.26%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3.31%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9501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1.61%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1.61%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1.61%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1.62%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1.63%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9501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0.80%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0.80%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0.81%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0.81%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9501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0.40%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0.40%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0.40%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9501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0.20%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0.20%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9501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0.10%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9501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1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419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419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1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1000"/>
                                        <p:tgtEl>
                                          <p:spTgt spid="11419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1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419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419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7" dur="2000" fill="hold"/>
                                        <p:tgtEl>
                                          <p:spTgt spid="114197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1961" grpId="0" animBg="1"/>
      <p:bldP spid="1141963" grpId="0"/>
      <p:bldP spid="1141970" grpId="0" animBg="1"/>
      <p:bldP spid="1141970" grpId="1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5.  Leveraged GRAT Combined with Sale Transaction.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638300"/>
            <a:ext cx="7242175" cy="4240213"/>
          </a:xfrm>
        </p:spPr>
        <p:txBody>
          <a:bodyPr/>
          <a:lstStyle/>
          <a:p>
            <a:pPr marL="304800" indent="-304800">
              <a:lnSpc>
                <a:spcPct val="100000"/>
              </a:lnSpc>
              <a:buNone/>
            </a:pPr>
            <a:r>
              <a:rPr lang="en-US" sz="2000" dirty="0" smtClean="0">
                <a:solidFill>
                  <a:srgbClr val="2D6411"/>
                </a:solidFill>
                <a:latin typeface="Times New Roman" pitchFamily="18" charset="0"/>
                <a:cs typeface="Times New Roman" pitchFamily="18" charset="0"/>
              </a:rPr>
              <a:t>Concept:  Client with investment FLP sells and contributes LP units and other assets (e.g., fixed income) to an LLC; (Discounted) Sale price paid with a Note; Note contributed into a GRAT.</a:t>
            </a:r>
          </a:p>
          <a:p>
            <a:pPr marL="654050" lvl="1" indent="-304800">
              <a:lnSpc>
                <a:spcPct val="100000"/>
              </a:lnSpc>
              <a:buFont typeface="Arial" charset="0"/>
              <a:buChar char="•"/>
            </a:pPr>
            <a:r>
              <a:rPr lang="en-US" sz="2000" dirty="0" smtClean="0">
                <a:solidFill>
                  <a:srgbClr val="2D6411"/>
                </a:solidFill>
                <a:latin typeface="Times New Roman" pitchFamily="18" charset="0"/>
                <a:cs typeface="Times New Roman" pitchFamily="18" charset="0"/>
              </a:rPr>
              <a:t>Leveraged GRAT (Strategy #1) effective, plus may serve as revaluation buffer.</a:t>
            </a:r>
          </a:p>
          <a:p>
            <a:pPr marL="654050" lvl="1" indent="-304800">
              <a:lnSpc>
                <a:spcPct val="100000"/>
              </a:lnSpc>
              <a:buFont typeface="Arial" charset="0"/>
              <a:buChar char="•"/>
            </a:pPr>
            <a:r>
              <a:rPr lang="en-US" sz="2000" dirty="0" smtClean="0">
                <a:solidFill>
                  <a:srgbClr val="2D6411"/>
                </a:solidFill>
                <a:latin typeface="Times New Roman" pitchFamily="18" charset="0"/>
                <a:cs typeface="Times New Roman" pitchFamily="18" charset="0"/>
              </a:rPr>
              <a:t>Extraordinary leverage if Note interest can fully fund GRAT annuity payments.</a:t>
            </a:r>
          </a:p>
          <a:p>
            <a:pPr marL="654050" lvl="1" indent="-304800">
              <a:lnSpc>
                <a:spcPct val="100000"/>
              </a:lnSpc>
              <a:buFont typeface="Arial" charset="0"/>
              <a:buChar char="•"/>
            </a:pPr>
            <a:r>
              <a:rPr lang="en-US" sz="2000" dirty="0" smtClean="0">
                <a:solidFill>
                  <a:srgbClr val="2D6411"/>
                </a:solidFill>
                <a:latin typeface="Times New Roman" pitchFamily="18" charset="0"/>
                <a:cs typeface="Times New Roman" pitchFamily="18" charset="0"/>
              </a:rPr>
              <a:t>Consider SCIN.</a:t>
            </a:r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CC2BE281-8054-4C63-97E1-906D5FB92AB6}" type="slidenum">
              <a:rPr lang="en-US" smtClean="0"/>
              <a:pPr/>
              <a:t>25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Slide Number Placeholder 1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89BF5D80-7006-44CF-962C-F1C9DED6D7CB}" type="slidenum">
              <a:rPr lang="en-US" smtClean="0"/>
              <a:pPr/>
              <a:t>26</a:t>
            </a:fld>
            <a:endParaRPr lang="en-US" smtClean="0"/>
          </a:p>
        </p:txBody>
      </p:sp>
      <p:sp>
        <p:nvSpPr>
          <p:cNvPr id="5124" name="Line 35"/>
          <p:cNvSpPr>
            <a:spLocks noChangeShapeType="1"/>
          </p:cNvSpPr>
          <p:nvPr/>
        </p:nvSpPr>
        <p:spPr bwMode="auto">
          <a:xfrm flipH="1" flipV="1">
            <a:off x="2168525" y="2051050"/>
            <a:ext cx="36957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125" name="Line 31"/>
          <p:cNvSpPr>
            <a:spLocks noChangeShapeType="1"/>
          </p:cNvSpPr>
          <p:nvPr/>
        </p:nvSpPr>
        <p:spPr bwMode="auto">
          <a:xfrm>
            <a:off x="1800225" y="1838325"/>
            <a:ext cx="4057650" cy="31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126" name="Line 2"/>
          <p:cNvSpPr>
            <a:spLocks noChangeShapeType="1"/>
          </p:cNvSpPr>
          <p:nvPr/>
        </p:nvSpPr>
        <p:spPr bwMode="auto">
          <a:xfrm>
            <a:off x="2085975" y="2552701"/>
            <a:ext cx="1247775" cy="219074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127" name="Rectangle 5"/>
          <p:cNvSpPr>
            <a:spLocks noChangeArrowheads="1"/>
          </p:cNvSpPr>
          <p:nvPr/>
        </p:nvSpPr>
        <p:spPr bwMode="auto">
          <a:xfrm>
            <a:off x="6057900" y="1541463"/>
            <a:ext cx="2371725" cy="608012"/>
          </a:xfrm>
          <a:prstGeom prst="rect">
            <a:avLst/>
          </a:prstGeom>
          <a:solidFill>
            <a:srgbClr val="669E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Times New Roman" pitchFamily="18" charset="0"/>
                <a:cs typeface="Times New Roman" pitchFamily="18" charset="0"/>
              </a:rPr>
              <a:t>FLP</a:t>
            </a:r>
          </a:p>
        </p:txBody>
      </p:sp>
      <p:sp>
        <p:nvSpPr>
          <p:cNvPr id="5128" name="Rectangle 7"/>
          <p:cNvSpPr>
            <a:spLocks noChangeArrowheads="1"/>
          </p:cNvSpPr>
          <p:nvPr/>
        </p:nvSpPr>
        <p:spPr bwMode="auto">
          <a:xfrm>
            <a:off x="3124200" y="4251325"/>
            <a:ext cx="3352800" cy="990600"/>
          </a:xfrm>
          <a:prstGeom prst="rect">
            <a:avLst/>
          </a:prstGeom>
          <a:solidFill>
            <a:schemeClr val="folHlink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9" name="Text Box 8"/>
          <p:cNvSpPr txBox="1">
            <a:spLocks noChangeArrowheads="1"/>
          </p:cNvSpPr>
          <p:nvPr/>
        </p:nvSpPr>
        <p:spPr bwMode="auto">
          <a:xfrm>
            <a:off x="3752850" y="4613275"/>
            <a:ext cx="20097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b="1">
                <a:latin typeface="Arial" charset="0"/>
              </a:rPr>
              <a:t>GRAT</a:t>
            </a:r>
          </a:p>
        </p:txBody>
      </p:sp>
      <p:sp>
        <p:nvSpPr>
          <p:cNvPr id="5130" name="Text Box 11"/>
          <p:cNvSpPr txBox="1">
            <a:spLocks noChangeArrowheads="1"/>
          </p:cNvSpPr>
          <p:nvPr/>
        </p:nvSpPr>
        <p:spPr bwMode="auto">
          <a:xfrm>
            <a:off x="3421063" y="2570163"/>
            <a:ext cx="227488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en-US" sz="1000" dirty="0">
                <a:latin typeface="Times New Roman" pitchFamily="18" charset="0"/>
                <a:cs typeface="Times New Roman" pitchFamily="18" charset="0"/>
              </a:rPr>
              <a:t> Client contributes and sells LP units plus </a:t>
            </a:r>
            <a:r>
              <a:rPr lang="en-US" sz="1000" dirty="0" smtClean="0">
                <a:latin typeface="Times New Roman" pitchFamily="18" charset="0"/>
                <a:cs typeface="Times New Roman" pitchFamily="18" charset="0"/>
              </a:rPr>
              <a:t>other assets </a:t>
            </a:r>
            <a:r>
              <a:rPr lang="en-US" sz="1000" dirty="0">
                <a:latin typeface="Times New Roman" pitchFamily="18" charset="0"/>
                <a:cs typeface="Times New Roman" pitchFamily="18" charset="0"/>
              </a:rPr>
              <a:t>to LLC.</a:t>
            </a:r>
          </a:p>
        </p:txBody>
      </p:sp>
      <p:sp>
        <p:nvSpPr>
          <p:cNvPr id="5131" name="Line 13"/>
          <p:cNvSpPr>
            <a:spLocks noChangeShapeType="1"/>
          </p:cNvSpPr>
          <p:nvPr/>
        </p:nvSpPr>
        <p:spPr bwMode="auto">
          <a:xfrm flipH="1" flipV="1">
            <a:off x="1076325" y="2686050"/>
            <a:ext cx="1990725" cy="1981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132" name="Text Box 14"/>
          <p:cNvSpPr txBox="1">
            <a:spLocks noChangeArrowheads="1"/>
          </p:cNvSpPr>
          <p:nvPr/>
        </p:nvSpPr>
        <p:spPr bwMode="auto">
          <a:xfrm>
            <a:off x="2346325" y="2479675"/>
            <a:ext cx="1539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en-US" sz="2400">
              <a:latin typeface="Times New Roman" pitchFamily="18" charset="0"/>
            </a:endParaRPr>
          </a:p>
        </p:txBody>
      </p:sp>
      <p:sp>
        <p:nvSpPr>
          <p:cNvPr id="5134" name="Text Box 20"/>
          <p:cNvSpPr txBox="1">
            <a:spLocks noChangeArrowheads="1"/>
          </p:cNvSpPr>
          <p:nvPr/>
        </p:nvSpPr>
        <p:spPr bwMode="auto">
          <a:xfrm>
            <a:off x="1152525" y="3879850"/>
            <a:ext cx="1200150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>
                <a:latin typeface="Times New Roman" pitchFamily="18" charset="0"/>
                <a:cs typeface="Times New Roman" pitchFamily="18" charset="0"/>
              </a:rPr>
              <a:t>GRAT annuity funded with Note interest.</a:t>
            </a:r>
          </a:p>
        </p:txBody>
      </p:sp>
      <p:graphicFrame>
        <p:nvGraphicFramePr>
          <p:cNvPr id="5122" name="Object 2"/>
          <p:cNvGraphicFramePr>
            <a:graphicFrameLocks noChangeAspect="1"/>
          </p:cNvGraphicFramePr>
          <p:nvPr/>
        </p:nvGraphicFramePr>
        <p:xfrm>
          <a:off x="6977063" y="169863"/>
          <a:ext cx="474662" cy="1103312"/>
        </p:xfrm>
        <a:graphic>
          <a:graphicData uri="http://schemas.openxmlformats.org/presentationml/2006/ole">
            <p:oleObj spid="_x0000_s5122" name="ABC SnapGraphics" r:id="rId3" imgW="1174320" imgH="1551600" progId="">
              <p:embed/>
            </p:oleObj>
          </a:graphicData>
        </a:graphic>
      </p:graphicFrame>
      <p:sp>
        <p:nvSpPr>
          <p:cNvPr id="5135" name="Text Box 26"/>
          <p:cNvSpPr txBox="1">
            <a:spLocks noChangeArrowheads="1"/>
          </p:cNvSpPr>
          <p:nvPr/>
        </p:nvSpPr>
        <p:spPr bwMode="auto">
          <a:xfrm>
            <a:off x="2538413" y="2416175"/>
            <a:ext cx="5905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b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Step 2</a:t>
            </a:r>
          </a:p>
        </p:txBody>
      </p:sp>
      <p:sp>
        <p:nvSpPr>
          <p:cNvPr id="5136" name="Rectangle 29"/>
          <p:cNvSpPr>
            <a:spLocks noChangeArrowheads="1"/>
          </p:cNvSpPr>
          <p:nvPr/>
        </p:nvSpPr>
        <p:spPr bwMode="auto">
          <a:xfrm>
            <a:off x="455613" y="717550"/>
            <a:ext cx="82073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 dirty="0" smtClean="0">
                <a:solidFill>
                  <a:srgbClr val="337A33"/>
                </a:solidFill>
                <a:latin typeface="Times New Roman" pitchFamily="18" charset="0"/>
                <a:cs typeface="Times New Roman" pitchFamily="18" charset="0"/>
              </a:rPr>
              <a:t>Leveraged </a:t>
            </a:r>
            <a:r>
              <a:rPr lang="en-US" sz="2800" b="1" dirty="0">
                <a:solidFill>
                  <a:srgbClr val="337A33"/>
                </a:solidFill>
                <a:latin typeface="Times New Roman" pitchFamily="18" charset="0"/>
                <a:cs typeface="Times New Roman" pitchFamily="18" charset="0"/>
              </a:rPr>
              <a:t>GRAT with Sale</a:t>
            </a:r>
          </a:p>
        </p:txBody>
      </p:sp>
      <p:sp>
        <p:nvSpPr>
          <p:cNvPr id="5137" name="Rectangle 30"/>
          <p:cNvSpPr>
            <a:spLocks noChangeArrowheads="1"/>
          </p:cNvSpPr>
          <p:nvPr/>
        </p:nvSpPr>
        <p:spPr bwMode="auto">
          <a:xfrm>
            <a:off x="3057525" y="1617663"/>
            <a:ext cx="2155825" cy="606425"/>
          </a:xfrm>
          <a:prstGeom prst="rect">
            <a:avLst/>
          </a:prstGeom>
          <a:solidFill>
            <a:schemeClr val="bg2"/>
          </a:solidFill>
          <a:ln w="635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000">
                <a:latin typeface="Times New Roman" pitchFamily="18" charset="0"/>
                <a:cs typeface="Times New Roman" pitchFamily="18" charset="0"/>
              </a:rPr>
              <a:t>Assets With Growth Potential</a:t>
            </a:r>
          </a:p>
          <a:p>
            <a:pPr algn="ctr"/>
            <a:endParaRPr lang="en-US" sz="100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1000">
                <a:latin typeface="Times New Roman" pitchFamily="18" charset="0"/>
                <a:cs typeface="Times New Roman" pitchFamily="18" charset="0"/>
              </a:rPr>
              <a:t>LP Units</a:t>
            </a:r>
          </a:p>
        </p:txBody>
      </p:sp>
      <p:sp>
        <p:nvSpPr>
          <p:cNvPr id="5138" name="Text Box 32"/>
          <p:cNvSpPr txBox="1">
            <a:spLocks noChangeArrowheads="1"/>
          </p:cNvSpPr>
          <p:nvPr/>
        </p:nvSpPr>
        <p:spPr bwMode="auto">
          <a:xfrm>
            <a:off x="219075" y="1765300"/>
            <a:ext cx="79057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 b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Step 1</a:t>
            </a:r>
          </a:p>
        </p:txBody>
      </p:sp>
      <p:sp>
        <p:nvSpPr>
          <p:cNvPr id="5139" name="Text Box 34"/>
          <p:cNvSpPr txBox="1">
            <a:spLocks noChangeArrowheads="1"/>
          </p:cNvSpPr>
          <p:nvPr/>
        </p:nvSpPr>
        <p:spPr bwMode="auto">
          <a:xfrm>
            <a:off x="219075" y="2025650"/>
            <a:ext cx="838200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000">
                <a:latin typeface="Times New Roman" pitchFamily="18" charset="0"/>
                <a:cs typeface="Times New Roman" pitchFamily="18" charset="0"/>
              </a:rPr>
              <a:t>Create Investment FLP.</a:t>
            </a:r>
          </a:p>
        </p:txBody>
      </p:sp>
      <p:sp>
        <p:nvSpPr>
          <p:cNvPr id="5140" name="AutoShape 36"/>
          <p:cNvSpPr>
            <a:spLocks noChangeArrowheads="1"/>
          </p:cNvSpPr>
          <p:nvPr/>
        </p:nvSpPr>
        <p:spPr bwMode="auto">
          <a:xfrm>
            <a:off x="1776413" y="1973263"/>
            <a:ext cx="225425" cy="704850"/>
          </a:xfrm>
          <a:prstGeom prst="curvedRightArrow">
            <a:avLst>
              <a:gd name="adj1" fmla="val 62535"/>
              <a:gd name="adj2" fmla="val 125070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41" name="Line 2"/>
          <p:cNvSpPr>
            <a:spLocks noChangeShapeType="1"/>
          </p:cNvSpPr>
          <p:nvPr/>
        </p:nvSpPr>
        <p:spPr bwMode="auto">
          <a:xfrm>
            <a:off x="4800600" y="5257800"/>
            <a:ext cx="9525" cy="2952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142" name="Line 2"/>
          <p:cNvSpPr>
            <a:spLocks noChangeShapeType="1"/>
          </p:cNvSpPr>
          <p:nvPr/>
        </p:nvSpPr>
        <p:spPr bwMode="auto">
          <a:xfrm>
            <a:off x="4410075" y="2952751"/>
            <a:ext cx="2057400" cy="2857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7" name="Rectangle 5"/>
          <p:cNvSpPr>
            <a:spLocks noChangeArrowheads="1"/>
          </p:cNvSpPr>
          <p:nvPr/>
        </p:nvSpPr>
        <p:spPr bwMode="auto">
          <a:xfrm>
            <a:off x="6619875" y="2998788"/>
            <a:ext cx="2371725" cy="60801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LLC</a:t>
            </a:r>
          </a:p>
        </p:txBody>
      </p:sp>
      <p:sp>
        <p:nvSpPr>
          <p:cNvPr id="5144" name="Line 13"/>
          <p:cNvSpPr>
            <a:spLocks noChangeShapeType="1"/>
          </p:cNvSpPr>
          <p:nvPr/>
        </p:nvSpPr>
        <p:spPr bwMode="auto">
          <a:xfrm flipH="1" flipV="1">
            <a:off x="2160588" y="2752725"/>
            <a:ext cx="4278312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145" name="AutoShape 36"/>
          <p:cNvSpPr>
            <a:spLocks noChangeArrowheads="1"/>
          </p:cNvSpPr>
          <p:nvPr/>
        </p:nvSpPr>
        <p:spPr bwMode="auto">
          <a:xfrm>
            <a:off x="1776413" y="2763838"/>
            <a:ext cx="225425" cy="704850"/>
          </a:xfrm>
          <a:prstGeom prst="curvedRightArrow">
            <a:avLst>
              <a:gd name="adj1" fmla="val 62535"/>
              <a:gd name="adj2" fmla="val 125070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46" name="Line 2"/>
          <p:cNvSpPr>
            <a:spLocks noChangeShapeType="1"/>
          </p:cNvSpPr>
          <p:nvPr/>
        </p:nvSpPr>
        <p:spPr bwMode="auto">
          <a:xfrm>
            <a:off x="2114550" y="3514725"/>
            <a:ext cx="904875" cy="838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147" name="Text Box 11"/>
          <p:cNvSpPr txBox="1">
            <a:spLocks noChangeArrowheads="1"/>
          </p:cNvSpPr>
          <p:nvPr/>
        </p:nvSpPr>
        <p:spPr bwMode="auto">
          <a:xfrm>
            <a:off x="3640138" y="3217863"/>
            <a:ext cx="160813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en-US" sz="1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00" dirty="0" smtClean="0">
                <a:latin typeface="Times New Roman" pitchFamily="18" charset="0"/>
                <a:cs typeface="Times New Roman" pitchFamily="18" charset="0"/>
              </a:rPr>
              <a:t>LLC </a:t>
            </a:r>
            <a:r>
              <a:rPr lang="en-US" sz="1000" dirty="0">
                <a:latin typeface="Times New Roman" pitchFamily="18" charset="0"/>
                <a:cs typeface="Times New Roman" pitchFamily="18" charset="0"/>
              </a:rPr>
              <a:t>pays with a Note.</a:t>
            </a:r>
          </a:p>
          <a:p>
            <a:pPr>
              <a:buFontTx/>
              <a:buChar char="•"/>
            </a:pPr>
            <a:r>
              <a:rPr lang="en-US" sz="1000" dirty="0">
                <a:latin typeface="Times New Roman" pitchFamily="18" charset="0"/>
                <a:cs typeface="Times New Roman" pitchFamily="18" charset="0"/>
              </a:rPr>
              <a:t> Could be a SCIN.</a:t>
            </a:r>
          </a:p>
        </p:txBody>
      </p:sp>
      <p:sp>
        <p:nvSpPr>
          <p:cNvPr id="5148" name="Text Box 26"/>
          <p:cNvSpPr txBox="1">
            <a:spLocks noChangeArrowheads="1"/>
          </p:cNvSpPr>
          <p:nvPr/>
        </p:nvSpPr>
        <p:spPr bwMode="auto">
          <a:xfrm>
            <a:off x="2214563" y="3111500"/>
            <a:ext cx="5905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b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Step 3</a:t>
            </a:r>
          </a:p>
        </p:txBody>
      </p:sp>
      <p:sp>
        <p:nvSpPr>
          <p:cNvPr id="5149" name="Text Box 20"/>
          <p:cNvSpPr txBox="1">
            <a:spLocks noChangeArrowheads="1"/>
          </p:cNvSpPr>
          <p:nvPr/>
        </p:nvSpPr>
        <p:spPr bwMode="auto">
          <a:xfrm>
            <a:off x="2305050" y="3394075"/>
            <a:ext cx="9620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>
                <a:latin typeface="Times New Roman" pitchFamily="18" charset="0"/>
                <a:cs typeface="Times New Roman" pitchFamily="18" charset="0"/>
              </a:rPr>
              <a:t>Fund GRAT with Note.</a:t>
            </a:r>
          </a:p>
        </p:txBody>
      </p:sp>
      <p:pic>
        <p:nvPicPr>
          <p:cNvPr id="5150" name="Picture 3" descr="C:\Program Files (x86)\Microsoft Office\MEDIA\CAGCAT10\j0212957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46138" y="1492250"/>
            <a:ext cx="887412" cy="557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" name="Text Box 18"/>
          <p:cNvSpPr txBox="1">
            <a:spLocks noChangeArrowheads="1"/>
          </p:cNvSpPr>
          <p:nvPr/>
        </p:nvSpPr>
        <p:spPr bwMode="auto">
          <a:xfrm>
            <a:off x="3590925" y="5624513"/>
            <a:ext cx="2479675" cy="246221"/>
          </a:xfrm>
          <a:prstGeom prst="rect">
            <a:avLst/>
          </a:prstGeom>
          <a:gradFill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5400000" scaled="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50800" sx="1000" sy="1000" algn="ctr" rotWithShape="0">
              <a:srgbClr val="000000"/>
            </a:outerShdw>
          </a:effec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US" sz="1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00" dirty="0" smtClean="0">
                <a:latin typeface="Times New Roman" pitchFamily="18" charset="0"/>
                <a:cs typeface="Times New Roman" pitchFamily="18" charset="0"/>
              </a:rPr>
              <a:t>GRAT Remainder into </a:t>
            </a:r>
            <a:r>
              <a:rPr lang="en-US" sz="1000" dirty="0">
                <a:latin typeface="Times New Roman" pitchFamily="18" charset="0"/>
                <a:cs typeface="Times New Roman" pitchFamily="18" charset="0"/>
              </a:rPr>
              <a:t>Grantor Trust</a:t>
            </a:r>
            <a:r>
              <a:rPr lang="en-US" sz="1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6.  Derivatives with GRATs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>
          <a:xfrm>
            <a:off x="495300" y="1609725"/>
            <a:ext cx="7242175" cy="4240213"/>
          </a:xfrm>
        </p:spPr>
        <p:txBody>
          <a:bodyPr/>
          <a:lstStyle/>
          <a:p>
            <a:pPr>
              <a:buNone/>
            </a:pPr>
            <a:r>
              <a:rPr lang="en-US" sz="1800" b="0" dirty="0" smtClean="0">
                <a:latin typeface="Times New Roman" pitchFamily="18" charset="0"/>
                <a:cs typeface="Times New Roman" pitchFamily="18" charset="0"/>
              </a:rPr>
              <a:t>Some contribute derivatives into GRATs.</a:t>
            </a:r>
          </a:p>
          <a:p>
            <a:pPr>
              <a:buNone/>
            </a:pPr>
            <a:r>
              <a:rPr lang="en-US" sz="1800" b="0" dirty="0" smtClean="0">
                <a:latin typeface="Times New Roman" pitchFamily="18" charset="0"/>
                <a:cs typeface="Times New Roman" pitchFamily="18" charset="0"/>
              </a:rPr>
              <a:t>There also is an ability to have the GRAT use them.</a:t>
            </a:r>
          </a:p>
          <a:p>
            <a:pPr>
              <a:buNone/>
            </a:pPr>
            <a:r>
              <a:rPr lang="en-US" sz="1800" b="0" dirty="0" smtClean="0">
                <a:latin typeface="Times New Roman" pitchFamily="18" charset="0"/>
                <a:cs typeface="Times New Roman" pitchFamily="18" charset="0"/>
              </a:rPr>
              <a:t>All entail friction costs and must be justified by whatever enhancement may result to the probability of transferring more value (or cap ultimate transfer).</a:t>
            </a:r>
          </a:p>
          <a:p>
            <a:endParaRPr lang="en-US" dirty="0" smtClean="0">
              <a:latin typeface="Sabon" pitchFamily="18" charset="0"/>
            </a:endParaRPr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CC2BE281-8054-4C63-97E1-906D5FB92AB6}" type="slidenum">
              <a:rPr lang="en-US" smtClean="0"/>
              <a:pPr/>
              <a:t>27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350" y="1638300"/>
            <a:ext cx="7766050" cy="4240213"/>
          </a:xfrm>
        </p:spPr>
        <p:txBody>
          <a:bodyPr/>
          <a:lstStyle/>
          <a:p>
            <a:pPr marL="341909" indent="-341909">
              <a:lnSpc>
                <a:spcPct val="100000"/>
              </a:lnSpc>
            </a:pPr>
            <a:r>
              <a:rPr lang="en-US" u="sng" dirty="0" smtClean="0">
                <a:latin typeface="Sabon" pitchFamily="18" charset="0"/>
              </a:rPr>
              <a:t>Public versus Private</a:t>
            </a:r>
          </a:p>
          <a:p>
            <a:pPr marL="341909" indent="-341909">
              <a:lnSpc>
                <a:spcPct val="100000"/>
              </a:lnSpc>
            </a:pPr>
            <a:r>
              <a:rPr lang="en-US" dirty="0" smtClean="0">
                <a:latin typeface="Sabon" pitchFamily="18" charset="0"/>
              </a:rPr>
              <a:t>Private hedge transactions may minimize costs.</a:t>
            </a:r>
          </a:p>
          <a:p>
            <a:pPr marL="341909" indent="-341909">
              <a:lnSpc>
                <a:spcPct val="100000"/>
              </a:lnSpc>
            </a:pPr>
            <a:r>
              <a:rPr lang="en-US" dirty="0" smtClean="0">
                <a:latin typeface="Sabon" pitchFamily="18" charset="0"/>
              </a:rPr>
              <a:t>Use of grantor’s spouse may avoid reciprocal trust issues and income taxation:</a:t>
            </a:r>
          </a:p>
          <a:p>
            <a:pPr marL="691159" lvl="1" indent="-341909">
              <a:lnSpc>
                <a:spcPct val="100000"/>
              </a:lnSpc>
              <a:buFont typeface="Arial" pitchFamily="34" charset="0"/>
              <a:buChar char="•"/>
            </a:pPr>
            <a:r>
              <a:rPr lang="en-US" dirty="0" smtClean="0">
                <a:latin typeface="Sabon" pitchFamily="18" charset="0"/>
              </a:rPr>
              <a:t>Sales between spouses tax free under section 1041.</a:t>
            </a:r>
          </a:p>
          <a:p>
            <a:pPr marL="691159" lvl="1" indent="-341909">
              <a:lnSpc>
                <a:spcPct val="100000"/>
              </a:lnSpc>
              <a:buFont typeface="Arial" pitchFamily="34" charset="0"/>
              <a:buChar char="•"/>
            </a:pPr>
            <a:r>
              <a:rPr lang="en-US" dirty="0" smtClean="0">
                <a:latin typeface="Sabon" pitchFamily="18" charset="0"/>
              </a:rPr>
              <a:t>Sales between grantor trust and grantor’s spouse tax free. PLR 8644012; PLR 20012007</a:t>
            </a:r>
            <a:r>
              <a:rPr lang="en-US" dirty="0" smtClean="0"/>
              <a:t>.</a:t>
            </a:r>
            <a:endParaRPr lang="en-US" dirty="0" smtClean="0">
              <a:latin typeface="Sabo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F67BD36-489F-4E74-A71D-C3CDAAEEB91A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200" dirty="0" smtClean="0"/>
              <a:t>One of Two Counter-party Options</a:t>
            </a:r>
            <a:endParaRPr lang="en-US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350" y="1638300"/>
            <a:ext cx="7766050" cy="4240213"/>
          </a:xfrm>
        </p:spPr>
        <p:txBody>
          <a:bodyPr/>
          <a:lstStyle/>
          <a:p>
            <a:pPr marL="341909" indent="-341909">
              <a:lnSpc>
                <a:spcPct val="100000"/>
              </a:lnSpc>
            </a:pPr>
            <a:r>
              <a:rPr lang="en-US" b="0" dirty="0" smtClean="0">
                <a:latin typeface="Times New Roman" pitchFamily="18" charset="0"/>
                <a:cs typeface="Times New Roman" pitchFamily="18" charset="0"/>
              </a:rPr>
              <a:t>Grantor’s spouse (or </a:t>
            </a:r>
            <a:r>
              <a:rPr lang="en-US" b="0" dirty="0" smtClean="0">
                <a:latin typeface="Times New Roman" pitchFamily="18" charset="0"/>
                <a:cs typeface="Times New Roman" pitchFamily="18" charset="0"/>
              </a:rPr>
              <a:t>other party) </a:t>
            </a:r>
            <a:r>
              <a:rPr lang="en-US" b="0" dirty="0" smtClean="0">
                <a:latin typeface="Times New Roman" pitchFamily="18" charset="0"/>
                <a:cs typeface="Times New Roman" pitchFamily="18" charset="0"/>
              </a:rPr>
              <a:t>purchases from the GRAT an </a:t>
            </a:r>
            <a:r>
              <a:rPr lang="en-US" b="0" u="sng" dirty="0" smtClean="0">
                <a:latin typeface="Times New Roman" pitchFamily="18" charset="0"/>
                <a:cs typeface="Times New Roman" pitchFamily="18" charset="0"/>
              </a:rPr>
              <a:t>out-of-the-money</a:t>
            </a:r>
            <a:r>
              <a:rPr lang="en-US" b="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b="0" dirty="0" smtClean="0">
                <a:latin typeface="Times New Roman" pitchFamily="18" charset="0"/>
                <a:cs typeface="Times New Roman" pitchFamily="18" charset="0"/>
              </a:rPr>
              <a:t>call </a:t>
            </a:r>
            <a:r>
              <a:rPr lang="en-US" b="0" dirty="0" smtClean="0">
                <a:latin typeface="Times New Roman" pitchFamily="18" charset="0"/>
                <a:cs typeface="Times New Roman" pitchFamily="18" charset="0"/>
              </a:rPr>
              <a:t>option with a strike price that is higher than the market </a:t>
            </a:r>
            <a:r>
              <a:rPr lang="en-US" b="0" dirty="0" smtClean="0">
                <a:latin typeface="Times New Roman" pitchFamily="18" charset="0"/>
                <a:cs typeface="Times New Roman" pitchFamily="18" charset="0"/>
              </a:rPr>
              <a:t>price.</a:t>
            </a:r>
          </a:p>
          <a:p>
            <a:pPr marL="341909" indent="-341909">
              <a:lnSpc>
                <a:spcPct val="100000"/>
              </a:lnSpc>
            </a:pPr>
            <a:r>
              <a:rPr lang="en-US" b="0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b="0" dirty="0" smtClean="0">
                <a:latin typeface="Times New Roman" pitchFamily="18" charset="0"/>
                <a:cs typeface="Times New Roman" pitchFamily="18" charset="0"/>
              </a:rPr>
              <a:t>ption priced via Black-</a:t>
            </a:r>
            <a:r>
              <a:rPr lang="en-US" b="0" dirty="0" err="1" smtClean="0">
                <a:latin typeface="Times New Roman" pitchFamily="18" charset="0"/>
                <a:cs typeface="Times New Roman" pitchFamily="18" charset="0"/>
              </a:rPr>
              <a:t>Scholes</a:t>
            </a:r>
            <a:r>
              <a:rPr lang="en-US" b="0" dirty="0" smtClean="0">
                <a:latin typeface="Times New Roman" pitchFamily="18" charset="0"/>
                <a:cs typeface="Times New Roman" pitchFamily="18" charset="0"/>
              </a:rPr>
              <a:t> or other binomial model.  Rev. Proc. 98-34.</a:t>
            </a:r>
          </a:p>
          <a:p>
            <a:pPr marL="341909" indent="-341909">
              <a:lnSpc>
                <a:spcPct val="100000"/>
              </a:lnSpc>
            </a:pPr>
            <a:r>
              <a:rPr lang="en-US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Example:  Assume that for a $10 Stock, a </a:t>
            </a:r>
            <a:r>
              <a:rPr lang="en-US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$12.50 option </a:t>
            </a:r>
            <a:r>
              <a:rPr lang="en-US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sells </a:t>
            </a:r>
            <a:r>
              <a:rPr lang="en-US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for $</a:t>
            </a:r>
            <a:r>
              <a:rPr lang="en-US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3.29.</a:t>
            </a:r>
          </a:p>
          <a:p>
            <a:pPr marL="341909" indent="-341909">
              <a:lnSpc>
                <a:spcPct val="100000"/>
              </a:lnSpc>
            </a:pPr>
            <a:r>
              <a:rPr lang="en-US" b="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Result:</a:t>
            </a:r>
            <a:endParaRPr lang="en-US" b="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692150" lvl="1" indent="-342900">
              <a:lnSpc>
                <a:spcPct val="100000"/>
              </a:lnSpc>
              <a:buFont typeface="+mj-lt"/>
              <a:buAutoNum type="arabicPeriod"/>
            </a:pPr>
            <a:r>
              <a:rPr lang="en-US" b="1" u="sng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Success: </a:t>
            </a:r>
            <a:r>
              <a:rPr lang="en-US" b="0" u="sng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Stock </a:t>
            </a:r>
            <a:r>
              <a:rPr lang="en-US" b="0" u="sng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rises above $12.50</a:t>
            </a:r>
            <a:r>
              <a:rPr lang="en-US" b="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remainder beneficiaries receive benefit of 25% return ($12.50/share) plus 32.9% option return ($3.29/share), less §7520.  Balance of upside reverts to grantor’s spouse</a:t>
            </a:r>
            <a:r>
              <a:rPr lang="en-US" b="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b="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692150" lvl="1" indent="-342900">
              <a:lnSpc>
                <a:spcPct val="100000"/>
              </a:lnSpc>
              <a:buFont typeface="+mj-lt"/>
              <a:buAutoNum type="arabicPeriod"/>
            </a:pPr>
            <a:r>
              <a:rPr lang="en-US" b="1" u="sng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Success: </a:t>
            </a:r>
            <a:r>
              <a:rPr lang="en-US" b="0" u="sng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Stock </a:t>
            </a:r>
            <a:r>
              <a:rPr lang="en-US" b="0" u="sng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does not exceed $12.50</a:t>
            </a:r>
            <a:r>
              <a:rPr lang="en-US" b="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remainder beneficiaries receive actual growth plus option return of $3.29, less §7520.</a:t>
            </a:r>
          </a:p>
          <a:p>
            <a:pPr marL="692150" lvl="1" indent="-342900">
              <a:lnSpc>
                <a:spcPct val="100000"/>
              </a:lnSpc>
              <a:buFont typeface="+mj-lt"/>
              <a:buAutoNum type="arabicPeriod"/>
            </a:pPr>
            <a:r>
              <a:rPr lang="en-US" b="1" u="sng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Success: </a:t>
            </a:r>
            <a:r>
              <a:rPr lang="en-US" b="0" u="sng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Stock </a:t>
            </a:r>
            <a:r>
              <a:rPr lang="en-US" b="0" u="sng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remains at $10</a:t>
            </a:r>
            <a:r>
              <a:rPr lang="en-US" b="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GRAT has $13.29/share and remainder beneficiaries receive $3.29, less §7520.</a:t>
            </a:r>
          </a:p>
          <a:p>
            <a:pPr marL="692150" lvl="1" indent="-342900">
              <a:lnSpc>
                <a:spcPct val="100000"/>
              </a:lnSpc>
              <a:buFont typeface="+mj-lt"/>
              <a:buAutoNum type="arabicPeriod"/>
            </a:pPr>
            <a:r>
              <a:rPr lang="en-US" b="1" u="sng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Success or Failure: </a:t>
            </a:r>
            <a:r>
              <a:rPr lang="en-US" b="0" u="sng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Stock </a:t>
            </a:r>
            <a:r>
              <a:rPr lang="en-US" b="0" u="sng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drops below $10</a:t>
            </a:r>
            <a:r>
              <a:rPr lang="en-US" b="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remainder beneficiaries receive excess, if any, of reduced value plus $3.29, less </a:t>
            </a:r>
            <a:r>
              <a:rPr lang="en-US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$10</a:t>
            </a:r>
            <a:r>
              <a:rPr lang="en-US" b="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and less </a:t>
            </a:r>
            <a:r>
              <a:rPr lang="en-US" b="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§7520</a:t>
            </a:r>
            <a:r>
              <a:rPr lang="en-US" b="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 (If 7520 were 0%, stock could drop to $6.72 and GRAT still would be (barely) successfully.)</a:t>
            </a:r>
            <a:endParaRPr lang="en-US" b="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F67BD36-489F-4E74-A71D-C3CDAAEEB91A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Derivative Example #1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Sell an Out-of-the- Money Option.</a:t>
            </a:r>
            <a:endParaRPr lang="en-US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Administration’s Budget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Released April 10, 2013.  Include:</a:t>
            </a:r>
          </a:p>
          <a:p>
            <a:pPr marL="342900" indent="-342900">
              <a:lnSpc>
                <a:spcPct val="90000"/>
              </a:lnSpc>
              <a:buFont typeface="+mj-lt"/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Exemptions and rates to 2009 system...$3.5M and 45%.</a:t>
            </a:r>
          </a:p>
          <a:p>
            <a:pPr marL="342900" indent="-342900">
              <a:lnSpc>
                <a:spcPct val="90000"/>
              </a:lnSpc>
              <a:buFont typeface="+mj-lt"/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Cap on short-term GRATs plus cap of length at life expectancy + 10 years; no declining annuities.</a:t>
            </a:r>
          </a:p>
          <a:p>
            <a:pPr marL="342900" indent="-342900">
              <a:lnSpc>
                <a:spcPct val="90000"/>
              </a:lnSpc>
              <a:buFont typeface="+mj-lt"/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90 duration of GST exemption.</a:t>
            </a:r>
          </a:p>
          <a:p>
            <a:pPr marL="342900" indent="-342900">
              <a:lnSpc>
                <a:spcPct val="90000"/>
              </a:lnSpc>
              <a:buFont typeface="+mj-lt"/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Eliminate HEET trusts by only permitting GST exemption for payment of health and education expenses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from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individuals.</a:t>
            </a:r>
          </a:p>
          <a:p>
            <a:pPr marL="342900" indent="-342900">
              <a:lnSpc>
                <a:spcPct val="90000"/>
              </a:lnSpc>
              <a:buFont typeface="+mj-lt"/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Grantor trust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redux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 Here again for the second time, but narrowed to focus on installment sales to grantor trust.</a:t>
            </a:r>
          </a:p>
          <a:p>
            <a:pPr marL="342900" indent="-342900">
              <a:lnSpc>
                <a:spcPct val="90000"/>
              </a:lnSpc>
              <a:buFont typeface="+mj-lt"/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Basis consistency.</a:t>
            </a:r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1F7AC90D-D049-4E59-9946-26EFA382F8B7}" type="slidenum">
              <a:rPr lang="en-US" smtClean="0"/>
              <a:pPr/>
              <a:t>3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CC2BE281-8054-4C63-97E1-906D5FB92AB6}" type="slidenum">
              <a:rPr lang="en-US" smtClean="0"/>
              <a:pPr/>
              <a:t>30</a:t>
            </a:fld>
            <a:endParaRPr lang="en-US" smtClean="0"/>
          </a:p>
        </p:txBody>
      </p:sp>
      <p:sp>
        <p:nvSpPr>
          <p:cNvPr id="5" name="Rectangle 4"/>
          <p:cNvSpPr/>
          <p:nvPr/>
        </p:nvSpPr>
        <p:spPr>
          <a:xfrm>
            <a:off x="514349" y="1725990"/>
            <a:ext cx="7762875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1909" indent="-341909"/>
            <a:r>
              <a:rPr lang="en-US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GRAT </a:t>
            </a:r>
            <a:r>
              <a:rPr lang="en-US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purchases </a:t>
            </a:r>
            <a:r>
              <a:rPr lang="en-US" u="sng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at-the-money</a:t>
            </a:r>
            <a:r>
              <a:rPr lang="en-US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call option  (option's strike price is identical to the price of the underlying security</a:t>
            </a:r>
            <a:r>
              <a:rPr lang="en-US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).</a:t>
            </a:r>
            <a:r>
              <a:rPr lang="en-US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This provides GRAT </a:t>
            </a:r>
            <a:r>
              <a:rPr lang="en-US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right to </a:t>
            </a:r>
            <a:r>
              <a:rPr lang="en-US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future growth, if any.</a:t>
            </a:r>
            <a:endParaRPr lang="en-US" dirty="0" smtClean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1909" indent="-341909"/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341909" indent="-341909"/>
            <a:r>
              <a:rPr lang="en-US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Example:  GRAT </a:t>
            </a:r>
            <a:r>
              <a:rPr lang="en-US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owns 100 shares trading at $100 per </a:t>
            </a:r>
            <a:r>
              <a:rPr lang="en-US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share.  Trust purchases option on </a:t>
            </a:r>
            <a:r>
              <a:rPr lang="en-US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100 shares at $</a:t>
            </a:r>
            <a:r>
              <a:rPr lang="en-US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100</a:t>
            </a:r>
            <a:r>
              <a:rPr lang="en-US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1909" indent="-341909"/>
            <a:endParaRPr lang="en-US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1909" indent="-341909"/>
            <a:r>
              <a:rPr lang="en-US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Result</a:t>
            </a:r>
            <a:r>
              <a:rPr lang="en-US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341909" indent="-341909"/>
            <a:r>
              <a:rPr lang="en-US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b="1" u="sng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Success:</a:t>
            </a:r>
            <a:r>
              <a:rPr lang="en-US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Remainder </a:t>
            </a:r>
            <a:r>
              <a:rPr lang="en-US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beneficiaries </a:t>
            </a:r>
            <a:r>
              <a:rPr lang="en-US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receive double </a:t>
            </a:r>
            <a:r>
              <a:rPr lang="en-US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on </a:t>
            </a:r>
            <a:r>
              <a:rPr lang="en-US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growth, </a:t>
            </a:r>
            <a:r>
              <a:rPr lang="en-US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if any, less cost of option and </a:t>
            </a:r>
            <a:r>
              <a:rPr lang="en-US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	less </a:t>
            </a:r>
            <a:r>
              <a:rPr lang="en-US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§7520</a:t>
            </a:r>
            <a:r>
              <a:rPr lang="en-US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1909" indent="-341909"/>
            <a:r>
              <a:rPr lang="en-US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		</a:t>
            </a:r>
          </a:p>
          <a:p>
            <a:pPr marL="341909" indent="-341909"/>
            <a:r>
              <a:rPr lang="en-US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b="1" u="sng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Failure:</a:t>
            </a:r>
            <a:r>
              <a:rPr lang="en-US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GRAT will fail if stock price goes down, remains flat or is up negligible amount </a:t>
            </a:r>
            <a:r>
              <a:rPr lang="en-US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	(</a:t>
            </a:r>
            <a:r>
              <a:rPr lang="en-US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not enough to offset cost of </a:t>
            </a:r>
            <a:r>
              <a:rPr lang="en-US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option</a:t>
            </a:r>
            <a:r>
              <a:rPr lang="en-US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plus §7520).</a:t>
            </a:r>
            <a:endParaRPr lang="en-US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1909" indent="-341909"/>
            <a:endParaRPr lang="en-US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Derivative Example #2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  Purchase an At-the-Money Option.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Derivative Example #3:  Covered-call Combination.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CC2BE281-8054-4C63-97E1-906D5FB92AB6}" type="slidenum">
              <a:rPr lang="en-US" smtClean="0"/>
              <a:pPr/>
              <a:t>31</a:t>
            </a:fld>
            <a:endParaRPr lang="en-US" smtClean="0"/>
          </a:p>
        </p:txBody>
      </p:sp>
      <p:sp>
        <p:nvSpPr>
          <p:cNvPr id="5" name="Rectangle 4"/>
          <p:cNvSpPr/>
          <p:nvPr/>
        </p:nvSpPr>
        <p:spPr>
          <a:xfrm>
            <a:off x="571499" y="2211765"/>
            <a:ext cx="7762875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1909" indent="-341909"/>
            <a:r>
              <a:rPr lang="en-US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GRAT:</a:t>
            </a:r>
          </a:p>
          <a:p>
            <a:pPr marL="341909" indent="-341909"/>
            <a:endParaRPr lang="en-US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1909" indent="-341909">
              <a:buFont typeface="Arial" pitchFamily="34" charset="0"/>
              <a:buChar char="•"/>
            </a:pPr>
            <a:r>
              <a:rPr lang="en-US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Purchases</a:t>
            </a:r>
            <a:r>
              <a:rPr lang="en-US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an </a:t>
            </a:r>
            <a:r>
              <a:rPr lang="en-US" u="sng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at-the-money</a:t>
            </a:r>
            <a:r>
              <a:rPr lang="en-US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option, and</a:t>
            </a:r>
          </a:p>
          <a:p>
            <a:pPr marL="341909" indent="-341909">
              <a:buFont typeface="Arial" pitchFamily="34" charset="0"/>
              <a:buChar char="•"/>
            </a:pPr>
            <a:r>
              <a:rPr lang="en-US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Sells</a:t>
            </a:r>
            <a:r>
              <a:rPr lang="en-US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an </a:t>
            </a:r>
            <a:r>
              <a:rPr lang="en-US" u="sng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out-of-the-money</a:t>
            </a:r>
            <a:r>
              <a:rPr lang="en-US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call option.</a:t>
            </a:r>
          </a:p>
          <a:p>
            <a:pPr marL="341909" indent="-341909">
              <a:buFont typeface="Arial" pitchFamily="34" charset="0"/>
              <a:buChar char="•"/>
            </a:pPr>
            <a:endParaRPr lang="en-US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1909" indent="-341909"/>
            <a:r>
              <a:rPr lang="en-US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Use strike price or </a:t>
            </a:r>
            <a:r>
              <a:rPr lang="en-US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limit number </a:t>
            </a:r>
            <a:r>
              <a:rPr lang="en-US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of shares so net no cost to GRAT.</a:t>
            </a:r>
          </a:p>
          <a:p>
            <a:pPr marL="341909" indent="-341909"/>
            <a:endParaRPr lang="en-US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1909" indent="-341909"/>
            <a:r>
              <a:rPr lang="en-US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Example</a:t>
            </a:r>
            <a:r>
              <a:rPr lang="en-US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: GRAT owns 100 shares trading at $100 per share.  Trust purchases option on 100 shares at $</a:t>
            </a:r>
            <a:r>
              <a:rPr lang="en-US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100 (same </a:t>
            </a:r>
            <a:r>
              <a:rPr lang="en-US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as Example </a:t>
            </a:r>
            <a:r>
              <a:rPr lang="en-US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#</a:t>
            </a:r>
            <a:r>
              <a:rPr lang="en-US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2).  Further,  GRAT sells option on </a:t>
            </a:r>
            <a:r>
              <a:rPr lang="en-US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200 shares at $120 per </a:t>
            </a:r>
            <a:r>
              <a:rPr lang="en-US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share.</a:t>
            </a:r>
          </a:p>
          <a:p>
            <a:pPr marL="341909" indent="-341909"/>
            <a:endParaRPr lang="en-US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1909" indent="-341909"/>
            <a:r>
              <a:rPr lang="en-US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Result:	</a:t>
            </a:r>
            <a:r>
              <a:rPr lang="en-US" b="1" u="sng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Success:</a:t>
            </a:r>
            <a:r>
              <a:rPr lang="en-US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Assuming cost of options net to zero, remainder beneficiaries receive 	double </a:t>
            </a:r>
            <a:r>
              <a:rPr lang="en-US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on growth from $100 to $120, but nothing on growth above $</a:t>
            </a:r>
            <a:r>
              <a:rPr lang="en-US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120, less </a:t>
            </a:r>
            <a:r>
              <a:rPr lang="en-US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§</a:t>
            </a:r>
            <a:r>
              <a:rPr lang="en-US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7520.</a:t>
            </a:r>
          </a:p>
          <a:p>
            <a:pPr marL="341909" indent="-341909"/>
            <a:r>
              <a:rPr lang="en-US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marL="341909" indent="-341909"/>
            <a:r>
              <a:rPr lang="en-US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b="1" u="sng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Failure:</a:t>
            </a:r>
            <a:r>
              <a:rPr lang="en-US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GRAT </a:t>
            </a:r>
            <a:r>
              <a:rPr lang="en-US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will fail if stock price goes </a:t>
            </a:r>
            <a:r>
              <a:rPr lang="en-US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down, </a:t>
            </a:r>
            <a:r>
              <a:rPr lang="en-US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remains </a:t>
            </a:r>
            <a:r>
              <a:rPr lang="en-US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flat or growth on 200 shares is 	less than </a:t>
            </a:r>
            <a:r>
              <a:rPr lang="en-US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§</a:t>
            </a:r>
            <a:r>
              <a:rPr lang="en-US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7520.</a:t>
            </a:r>
            <a:endParaRPr lang="en-US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66725" y="1433840"/>
            <a:ext cx="81915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Potential to double </a:t>
            </a:r>
            <a:r>
              <a:rPr lang="en-US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gain on modest growth </a:t>
            </a:r>
            <a:r>
              <a:rPr lang="en-US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stocks, with little to zero net </a:t>
            </a:r>
            <a:r>
              <a:rPr lang="en-US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cash </a:t>
            </a:r>
            <a:r>
              <a:rPr lang="en-US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cost.  Achieved </a:t>
            </a:r>
            <a:r>
              <a:rPr lang="en-US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by giving up excess growth.</a:t>
            </a:r>
            <a:endParaRPr lang="en-US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3906" name="Rectangle 2"/>
          <p:cNvSpPr>
            <a:spLocks noChangeArrowheads="1"/>
          </p:cNvSpPr>
          <p:nvPr/>
        </p:nvSpPr>
        <p:spPr bwMode="auto">
          <a:xfrm>
            <a:off x="628650" y="1514475"/>
            <a:ext cx="8010525" cy="4656324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18" tIns="45709" rIns="91418" bIns="45709" anchor="ctr"/>
          <a:lstStyle/>
          <a:p>
            <a:pPr algn="ctr" defTabSz="914608"/>
            <a:endParaRPr lang="en-US" sz="1000" dirty="0">
              <a:latin typeface="Trade Gothic LT Std" pitchFamily="50" charset="0"/>
            </a:endParaRPr>
          </a:p>
        </p:txBody>
      </p:sp>
      <p:sp>
        <p:nvSpPr>
          <p:cNvPr id="2043907" name="Line 3"/>
          <p:cNvSpPr>
            <a:spLocks noChangeShapeType="1"/>
          </p:cNvSpPr>
          <p:nvPr/>
        </p:nvSpPr>
        <p:spPr bwMode="auto">
          <a:xfrm flipH="1">
            <a:off x="777875" y="1067360"/>
            <a:ext cx="7710920" cy="5122489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lIns="82058" tIns="41029" rIns="82058" bIns="41029"/>
          <a:lstStyle/>
          <a:p>
            <a:endParaRPr lang="en-US"/>
          </a:p>
        </p:txBody>
      </p:sp>
      <p:sp>
        <p:nvSpPr>
          <p:cNvPr id="2043908" name="Line 4"/>
          <p:cNvSpPr>
            <a:spLocks noChangeShapeType="1"/>
          </p:cNvSpPr>
          <p:nvPr/>
        </p:nvSpPr>
        <p:spPr bwMode="auto">
          <a:xfrm>
            <a:off x="777875" y="3591485"/>
            <a:ext cx="771092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lIns="82058" tIns="41029" rIns="82058" bIns="41029"/>
          <a:lstStyle/>
          <a:p>
            <a:endParaRPr lang="en-US"/>
          </a:p>
        </p:txBody>
      </p:sp>
      <p:sp>
        <p:nvSpPr>
          <p:cNvPr id="2043909" name="Text Box 5"/>
          <p:cNvSpPr txBox="1">
            <a:spLocks noChangeArrowheads="1"/>
          </p:cNvSpPr>
          <p:nvPr/>
        </p:nvSpPr>
        <p:spPr bwMode="auto">
          <a:xfrm>
            <a:off x="785962" y="2645990"/>
            <a:ext cx="1731519" cy="83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418" tIns="45709" rIns="91418" bIns="45709">
            <a:spAutoFit/>
          </a:bodyPr>
          <a:lstStyle/>
          <a:p>
            <a:pPr algn="ctr" defTabSz="914608"/>
            <a:r>
              <a:rPr lang="en-US" sz="2400" dirty="0">
                <a:latin typeface="Trade Gothic LT Std" pitchFamily="50" charset="0"/>
              </a:rPr>
              <a:t>Share Price</a:t>
            </a:r>
          </a:p>
          <a:p>
            <a:pPr algn="ctr" defTabSz="914608"/>
            <a:r>
              <a:rPr lang="en-US" sz="2400" dirty="0">
                <a:latin typeface="Trade Gothic LT Std" pitchFamily="50" charset="0"/>
              </a:rPr>
              <a:t>Lower</a:t>
            </a:r>
          </a:p>
        </p:txBody>
      </p:sp>
      <p:sp>
        <p:nvSpPr>
          <p:cNvPr id="2043910" name="Text Box 6"/>
          <p:cNvSpPr txBox="1">
            <a:spLocks noChangeArrowheads="1"/>
          </p:cNvSpPr>
          <p:nvPr/>
        </p:nvSpPr>
        <p:spPr bwMode="auto">
          <a:xfrm>
            <a:off x="6414371" y="3686736"/>
            <a:ext cx="1731519" cy="83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418" tIns="45709" rIns="91418" bIns="45709">
            <a:spAutoFit/>
          </a:bodyPr>
          <a:lstStyle/>
          <a:p>
            <a:pPr algn="ctr" defTabSz="914608"/>
            <a:r>
              <a:rPr lang="en-US" sz="2400" dirty="0">
                <a:latin typeface="Trade Gothic LT Std" pitchFamily="50" charset="0"/>
              </a:rPr>
              <a:t>Share Price</a:t>
            </a:r>
          </a:p>
          <a:p>
            <a:pPr algn="ctr" defTabSz="914608"/>
            <a:r>
              <a:rPr lang="en-US" sz="2400" dirty="0">
                <a:latin typeface="Trade Gothic LT Std" pitchFamily="50" charset="0"/>
              </a:rPr>
              <a:t>Higher</a:t>
            </a:r>
          </a:p>
        </p:txBody>
      </p:sp>
      <p:sp>
        <p:nvSpPr>
          <p:cNvPr id="2043911" name="Text Box 7"/>
          <p:cNvSpPr txBox="1">
            <a:spLocks noChangeArrowheads="1"/>
          </p:cNvSpPr>
          <p:nvPr/>
        </p:nvSpPr>
        <p:spPr bwMode="auto">
          <a:xfrm>
            <a:off x="5424921" y="3802997"/>
            <a:ext cx="183284" cy="3375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418" tIns="45709" rIns="91418" bIns="45709">
            <a:spAutoFit/>
          </a:bodyPr>
          <a:lstStyle/>
          <a:p>
            <a:pPr algn="ctr" defTabSz="914608"/>
            <a:endParaRPr lang="en-US" sz="1600" dirty="0">
              <a:latin typeface="Trade Gothic LT Std" pitchFamily="50" charset="0"/>
            </a:endParaRP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3124490" y="4800321"/>
            <a:ext cx="996950" cy="1142914"/>
            <a:chOff x="1968" y="3024"/>
            <a:chExt cx="628" cy="720"/>
          </a:xfrm>
        </p:grpSpPr>
        <p:sp>
          <p:nvSpPr>
            <p:cNvPr id="2043913" name="Text Box 9"/>
            <p:cNvSpPr txBox="1">
              <a:spLocks noChangeArrowheads="1"/>
            </p:cNvSpPr>
            <p:nvPr/>
          </p:nvSpPr>
          <p:spPr bwMode="auto">
            <a:xfrm>
              <a:off x="2191" y="3408"/>
              <a:ext cx="405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101870" tIns="50935" rIns="101870" bIns="50935">
              <a:spAutoFit/>
            </a:bodyPr>
            <a:lstStyle/>
            <a:p>
              <a:pPr algn="ctr" defTabSz="914608"/>
              <a:r>
                <a:rPr lang="en-US" dirty="0">
                  <a:latin typeface="Trade Gothic LT Std" pitchFamily="50" charset="0"/>
                </a:rPr>
                <a:t>Stock</a:t>
              </a:r>
            </a:p>
            <a:p>
              <a:pPr algn="ctr" defTabSz="914608"/>
              <a:r>
                <a:rPr lang="en-US" dirty="0">
                  <a:latin typeface="Trade Gothic LT Std" pitchFamily="50" charset="0"/>
                </a:rPr>
                <a:t>Price</a:t>
              </a:r>
            </a:p>
          </p:txBody>
        </p:sp>
        <p:sp>
          <p:nvSpPr>
            <p:cNvPr id="2043914" name="Line 10"/>
            <p:cNvSpPr>
              <a:spLocks noChangeShapeType="1"/>
            </p:cNvSpPr>
            <p:nvPr/>
          </p:nvSpPr>
          <p:spPr bwMode="auto">
            <a:xfrm flipH="1" flipV="1">
              <a:off x="1968" y="3024"/>
              <a:ext cx="192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043916" name="AutoShape 12"/>
          <p:cNvSpPr>
            <a:spLocks noChangeArrowheads="1"/>
          </p:cNvSpPr>
          <p:nvPr/>
        </p:nvSpPr>
        <p:spPr bwMode="auto">
          <a:xfrm rot="10800000" flipV="1">
            <a:off x="4724977" y="1067361"/>
            <a:ext cx="3747944" cy="2514320"/>
          </a:xfrm>
          <a:prstGeom prst="rtTriangle">
            <a:avLst/>
          </a:prstGeom>
          <a:solidFill>
            <a:srgbClr val="008000">
              <a:alpha val="61000"/>
            </a:srgbClr>
          </a:solidFill>
          <a:ln w="222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2058" tIns="41029" rIns="82058" bIns="41029" anchor="ctr"/>
          <a:lstStyle/>
          <a:p>
            <a:endParaRPr lang="en-US"/>
          </a:p>
        </p:txBody>
      </p:sp>
      <p:sp>
        <p:nvSpPr>
          <p:cNvPr id="2043917" name="AutoShape 13"/>
          <p:cNvSpPr>
            <a:spLocks noChangeArrowheads="1"/>
          </p:cNvSpPr>
          <p:nvPr/>
        </p:nvSpPr>
        <p:spPr bwMode="auto">
          <a:xfrm rot="10800000" flipH="1">
            <a:off x="812800" y="3581681"/>
            <a:ext cx="3931227" cy="2589959"/>
          </a:xfrm>
          <a:prstGeom prst="rtTriangle">
            <a:avLst/>
          </a:prstGeom>
          <a:solidFill>
            <a:srgbClr val="FF0000">
              <a:alpha val="60001"/>
            </a:srgbClr>
          </a:solidFill>
          <a:ln w="222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2058" tIns="41029" rIns="82058" bIns="41029" anchor="ctr"/>
          <a:lstStyle/>
          <a:p>
            <a:endParaRPr lang="en-US"/>
          </a:p>
        </p:txBody>
      </p:sp>
      <p:sp>
        <p:nvSpPr>
          <p:cNvPr id="2043918" name="Text Box 14"/>
          <p:cNvSpPr txBox="1">
            <a:spLocks noChangeArrowheads="1"/>
          </p:cNvSpPr>
          <p:nvPr/>
        </p:nvSpPr>
        <p:spPr bwMode="auto">
          <a:xfrm>
            <a:off x="1143000" y="3962680"/>
            <a:ext cx="1905000" cy="40009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lIns="91429" tIns="45714" rIns="91429" bIns="45714">
            <a:spAutoFit/>
          </a:bodyPr>
          <a:lstStyle/>
          <a:p>
            <a:pPr defTabSz="914608"/>
            <a:r>
              <a:rPr lang="en-US" sz="2000" dirty="0">
                <a:latin typeface="Arial" charset="0"/>
              </a:rPr>
              <a:t>GRAT Fails</a:t>
            </a:r>
          </a:p>
        </p:txBody>
      </p:sp>
      <p:sp>
        <p:nvSpPr>
          <p:cNvPr id="2043919" name="Text Box 15"/>
          <p:cNvSpPr txBox="1">
            <a:spLocks noChangeArrowheads="1"/>
          </p:cNvSpPr>
          <p:nvPr/>
        </p:nvSpPr>
        <p:spPr bwMode="auto">
          <a:xfrm>
            <a:off x="6019512" y="2833688"/>
            <a:ext cx="2209511" cy="40009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lIns="91429" tIns="45714" rIns="91429" bIns="45714">
            <a:spAutoFit/>
          </a:bodyPr>
          <a:lstStyle/>
          <a:p>
            <a:pPr defTabSz="914608"/>
            <a:r>
              <a:rPr lang="en-US" sz="2000" dirty="0">
                <a:latin typeface="Arial" charset="0"/>
              </a:rPr>
              <a:t>GRAT Succeeds</a:t>
            </a:r>
          </a:p>
        </p:txBody>
      </p:sp>
      <p:sp>
        <p:nvSpPr>
          <p:cNvPr id="2043920" name="Rectangle 16"/>
          <p:cNvSpPr>
            <a:spLocks noGrp="1" noChangeArrowheads="1"/>
          </p:cNvSpPr>
          <p:nvPr>
            <p:ph type="title"/>
          </p:nvPr>
        </p:nvSpPr>
        <p:spPr>
          <a:xfrm>
            <a:off x="609023" y="493059"/>
            <a:ext cx="7912966" cy="494460"/>
          </a:xfrm>
          <a:noFill/>
          <a:ln/>
        </p:spPr>
        <p:txBody>
          <a:bodyPr/>
          <a:lstStyle/>
          <a:p>
            <a:r>
              <a:rPr lang="en-US" dirty="0" smtClean="0"/>
              <a:t>Simplified </a:t>
            </a:r>
            <a:r>
              <a:rPr lang="en-US" dirty="0"/>
              <a:t>GRAT Payoff Chart </a:t>
            </a:r>
            <a:r>
              <a:rPr lang="en-US" dirty="0" smtClean="0"/>
              <a:t>(7520 @ 0%)</a:t>
            </a:r>
            <a:endParaRPr lang="en-US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9066D67-BABD-48F6-833F-B7B9FCFFE6FF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  <p:sp>
        <p:nvSpPr>
          <p:cNvPr id="18" name="Text Box 9"/>
          <p:cNvSpPr txBox="1">
            <a:spLocks noChangeArrowheads="1"/>
          </p:cNvSpPr>
          <p:nvPr/>
        </p:nvSpPr>
        <p:spPr bwMode="auto">
          <a:xfrm>
            <a:off x="4255420" y="3819200"/>
            <a:ext cx="1317957" cy="3183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01870" tIns="50935" rIns="101870" bIns="50935">
            <a:spAutoFit/>
          </a:bodyPr>
          <a:lstStyle/>
          <a:p>
            <a:pPr algn="ctr" defTabSz="914608"/>
            <a:r>
              <a:rPr lang="en-US" dirty="0" smtClean="0">
                <a:latin typeface="Trade Gothic LT Std" pitchFamily="50" charset="0"/>
              </a:rPr>
              <a:t>Funding Value</a:t>
            </a:r>
            <a:endParaRPr lang="en-US" dirty="0">
              <a:latin typeface="Trade Gothic LT Std" pitchFamily="50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5954" name="Rectangle 2"/>
          <p:cNvSpPr>
            <a:spLocks noChangeArrowheads="1"/>
          </p:cNvSpPr>
          <p:nvPr/>
        </p:nvSpPr>
        <p:spPr bwMode="auto">
          <a:xfrm>
            <a:off x="777875" y="1067360"/>
            <a:ext cx="7710920" cy="512248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18" tIns="45709" rIns="91418" bIns="45709" anchor="ctr"/>
          <a:lstStyle/>
          <a:p>
            <a:pPr algn="ctr" defTabSz="914608"/>
            <a:endParaRPr lang="en-US" sz="1000" dirty="0">
              <a:latin typeface="Trade Gothic LT Std" pitchFamily="50" charset="0"/>
            </a:endParaRPr>
          </a:p>
        </p:txBody>
      </p:sp>
      <p:sp>
        <p:nvSpPr>
          <p:cNvPr id="2045955" name="Line 3"/>
          <p:cNvSpPr>
            <a:spLocks noChangeShapeType="1"/>
          </p:cNvSpPr>
          <p:nvPr/>
        </p:nvSpPr>
        <p:spPr bwMode="auto">
          <a:xfrm flipH="1">
            <a:off x="777875" y="1067360"/>
            <a:ext cx="7710920" cy="5122489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lIns="82058" tIns="41029" rIns="82058" bIns="41029"/>
          <a:lstStyle/>
          <a:p>
            <a:endParaRPr lang="en-US"/>
          </a:p>
        </p:txBody>
      </p:sp>
      <p:sp>
        <p:nvSpPr>
          <p:cNvPr id="2045956" name="Line 4"/>
          <p:cNvSpPr>
            <a:spLocks noChangeShapeType="1"/>
          </p:cNvSpPr>
          <p:nvPr/>
        </p:nvSpPr>
        <p:spPr bwMode="auto">
          <a:xfrm>
            <a:off x="777875" y="3591485"/>
            <a:ext cx="771092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lIns="82058" tIns="41029" rIns="82058" bIns="41029"/>
          <a:lstStyle/>
          <a:p>
            <a:endParaRPr lang="en-US"/>
          </a:p>
        </p:txBody>
      </p:sp>
      <p:sp>
        <p:nvSpPr>
          <p:cNvPr id="2045957" name="Text Box 5"/>
          <p:cNvSpPr txBox="1">
            <a:spLocks noChangeArrowheads="1"/>
          </p:cNvSpPr>
          <p:nvPr/>
        </p:nvSpPr>
        <p:spPr bwMode="auto">
          <a:xfrm>
            <a:off x="785962" y="2645990"/>
            <a:ext cx="1731519" cy="83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418" tIns="45709" rIns="91418" bIns="45709">
            <a:spAutoFit/>
          </a:bodyPr>
          <a:lstStyle/>
          <a:p>
            <a:pPr algn="ctr" defTabSz="914608"/>
            <a:r>
              <a:rPr lang="en-US" sz="2400" dirty="0">
                <a:latin typeface="Trade Gothic LT Std" pitchFamily="50" charset="0"/>
              </a:rPr>
              <a:t>Share Price</a:t>
            </a:r>
          </a:p>
          <a:p>
            <a:pPr algn="ctr" defTabSz="914608"/>
            <a:r>
              <a:rPr lang="en-US" sz="2400" dirty="0">
                <a:latin typeface="Trade Gothic LT Std" pitchFamily="50" charset="0"/>
              </a:rPr>
              <a:t>Lower</a:t>
            </a:r>
          </a:p>
        </p:txBody>
      </p:sp>
      <p:sp>
        <p:nvSpPr>
          <p:cNvPr id="2045958" name="Text Box 6"/>
          <p:cNvSpPr txBox="1">
            <a:spLocks noChangeArrowheads="1"/>
          </p:cNvSpPr>
          <p:nvPr/>
        </p:nvSpPr>
        <p:spPr bwMode="auto">
          <a:xfrm>
            <a:off x="6414371" y="3686736"/>
            <a:ext cx="1731519" cy="83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418" tIns="45709" rIns="91418" bIns="45709">
            <a:spAutoFit/>
          </a:bodyPr>
          <a:lstStyle/>
          <a:p>
            <a:pPr algn="ctr" defTabSz="914608"/>
            <a:r>
              <a:rPr lang="en-US" sz="2400" dirty="0">
                <a:latin typeface="Trade Gothic LT Std" pitchFamily="50" charset="0"/>
              </a:rPr>
              <a:t>Share Price</a:t>
            </a:r>
          </a:p>
          <a:p>
            <a:pPr algn="ctr" defTabSz="914608"/>
            <a:r>
              <a:rPr lang="en-US" sz="2400" dirty="0">
                <a:latin typeface="Trade Gothic LT Std" pitchFamily="50" charset="0"/>
              </a:rPr>
              <a:t>Higher</a:t>
            </a:r>
          </a:p>
        </p:txBody>
      </p:sp>
      <p:sp>
        <p:nvSpPr>
          <p:cNvPr id="2045959" name="Text Box 7"/>
          <p:cNvSpPr txBox="1">
            <a:spLocks noChangeArrowheads="1"/>
          </p:cNvSpPr>
          <p:nvPr/>
        </p:nvSpPr>
        <p:spPr bwMode="auto">
          <a:xfrm>
            <a:off x="5424921" y="3802997"/>
            <a:ext cx="183284" cy="3375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418" tIns="45709" rIns="91418" bIns="45709">
            <a:spAutoFit/>
          </a:bodyPr>
          <a:lstStyle/>
          <a:p>
            <a:pPr algn="ctr" defTabSz="914608"/>
            <a:endParaRPr lang="en-US" sz="1600" dirty="0">
              <a:latin typeface="Trade Gothic LT Std" pitchFamily="50" charset="0"/>
            </a:endParaRPr>
          </a:p>
        </p:txBody>
      </p:sp>
      <p:sp>
        <p:nvSpPr>
          <p:cNvPr id="2045961" name="Line 9"/>
          <p:cNvSpPr>
            <a:spLocks noChangeShapeType="1"/>
          </p:cNvSpPr>
          <p:nvPr/>
        </p:nvSpPr>
        <p:spPr bwMode="auto">
          <a:xfrm flipV="1">
            <a:off x="762000" y="2438681"/>
            <a:ext cx="3733512" cy="2514319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/>
          </a:ln>
          <a:effectLst/>
        </p:spPr>
        <p:txBody>
          <a:bodyPr lIns="82058" tIns="41029" rIns="82058" bIns="41029"/>
          <a:lstStyle/>
          <a:p>
            <a:endParaRPr lang="en-US"/>
          </a:p>
        </p:txBody>
      </p:sp>
      <p:sp>
        <p:nvSpPr>
          <p:cNvPr id="2045962" name="Line 10"/>
          <p:cNvSpPr>
            <a:spLocks noChangeShapeType="1"/>
          </p:cNvSpPr>
          <p:nvPr/>
        </p:nvSpPr>
        <p:spPr bwMode="auto">
          <a:xfrm flipV="1">
            <a:off x="4495512" y="2438681"/>
            <a:ext cx="3962977" cy="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/>
          </a:ln>
          <a:effectLst/>
        </p:spPr>
        <p:txBody>
          <a:bodyPr lIns="82058" tIns="41029" rIns="82058" bIns="41029"/>
          <a:lstStyle/>
          <a:p>
            <a:endParaRPr lang="en-US"/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3124490" y="4800321"/>
            <a:ext cx="996950" cy="1142914"/>
            <a:chOff x="1968" y="3024"/>
            <a:chExt cx="628" cy="720"/>
          </a:xfrm>
        </p:grpSpPr>
        <p:sp>
          <p:nvSpPr>
            <p:cNvPr id="2045964" name="Text Box 12"/>
            <p:cNvSpPr txBox="1">
              <a:spLocks noChangeArrowheads="1"/>
            </p:cNvSpPr>
            <p:nvPr/>
          </p:nvSpPr>
          <p:spPr bwMode="auto">
            <a:xfrm>
              <a:off x="2191" y="3408"/>
              <a:ext cx="405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101870" tIns="50935" rIns="101870" bIns="50935">
              <a:spAutoFit/>
            </a:bodyPr>
            <a:lstStyle/>
            <a:p>
              <a:pPr algn="ctr" defTabSz="914608"/>
              <a:r>
                <a:rPr lang="en-US" dirty="0">
                  <a:latin typeface="Trade Gothic LT Std" pitchFamily="50" charset="0"/>
                </a:rPr>
                <a:t>Stock</a:t>
              </a:r>
            </a:p>
            <a:p>
              <a:pPr algn="ctr" defTabSz="914608"/>
              <a:r>
                <a:rPr lang="en-US" dirty="0">
                  <a:latin typeface="Trade Gothic LT Std" pitchFamily="50" charset="0"/>
                </a:rPr>
                <a:t>Price</a:t>
              </a:r>
            </a:p>
          </p:txBody>
        </p:sp>
        <p:sp>
          <p:nvSpPr>
            <p:cNvPr id="2045965" name="Line 13"/>
            <p:cNvSpPr>
              <a:spLocks noChangeShapeType="1"/>
            </p:cNvSpPr>
            <p:nvPr/>
          </p:nvSpPr>
          <p:spPr bwMode="auto">
            <a:xfrm flipH="1" flipV="1">
              <a:off x="1968" y="3024"/>
              <a:ext cx="192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045966" name="AutoShape 14"/>
          <p:cNvSpPr>
            <a:spLocks/>
          </p:cNvSpPr>
          <p:nvPr/>
        </p:nvSpPr>
        <p:spPr bwMode="auto">
          <a:xfrm>
            <a:off x="4572000" y="2591361"/>
            <a:ext cx="457489" cy="913279"/>
          </a:xfrm>
          <a:prstGeom prst="rightBrace">
            <a:avLst>
              <a:gd name="adj1" fmla="val 17140"/>
              <a:gd name="adj2" fmla="val 50000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29" tIns="45714" rIns="91429" bIns="45714" anchor="ctr"/>
          <a:lstStyle/>
          <a:p>
            <a:pPr algn="ctr" defTabSz="914608"/>
            <a:endParaRPr lang="en-US" sz="2000" dirty="0">
              <a:latin typeface="Arial" charset="0"/>
            </a:endParaRPr>
          </a:p>
        </p:txBody>
      </p:sp>
      <p:sp>
        <p:nvSpPr>
          <p:cNvPr id="2045967" name="Text Box 15"/>
          <p:cNvSpPr txBox="1">
            <a:spLocks noChangeArrowheads="1"/>
          </p:cNvSpPr>
          <p:nvPr/>
        </p:nvSpPr>
        <p:spPr bwMode="auto">
          <a:xfrm>
            <a:off x="5264709" y="2667000"/>
            <a:ext cx="2718992" cy="707874"/>
          </a:xfrm>
          <a:prstGeom prst="rect">
            <a:avLst/>
          </a:prstGeom>
          <a:solidFill>
            <a:schemeClr val="bg1">
              <a:alpha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1429" tIns="45714" rIns="91429" bIns="45714">
            <a:spAutoFit/>
          </a:bodyPr>
          <a:lstStyle/>
          <a:p>
            <a:pPr algn="ctr" defTabSz="914608"/>
            <a:r>
              <a:rPr lang="en-US" sz="2000" dirty="0">
                <a:solidFill>
                  <a:srgbClr val="008000"/>
                </a:solidFill>
                <a:latin typeface="Arial" charset="0"/>
              </a:rPr>
              <a:t>Receive Premium for</a:t>
            </a:r>
          </a:p>
          <a:p>
            <a:pPr algn="ctr" defTabSz="914608"/>
            <a:r>
              <a:rPr lang="en-US" sz="2000" dirty="0">
                <a:solidFill>
                  <a:srgbClr val="008000"/>
                </a:solidFill>
                <a:latin typeface="Arial" charset="0"/>
              </a:rPr>
              <a:t>Agreeing to cap return</a:t>
            </a:r>
          </a:p>
        </p:txBody>
      </p:sp>
      <p:sp>
        <p:nvSpPr>
          <p:cNvPr id="2045968" name="Rectangle 16"/>
          <p:cNvSpPr>
            <a:spLocks noGrp="1" noChangeArrowheads="1"/>
          </p:cNvSpPr>
          <p:nvPr>
            <p:ph type="title"/>
          </p:nvPr>
        </p:nvSpPr>
        <p:spPr>
          <a:xfrm>
            <a:off x="609023" y="465044"/>
            <a:ext cx="7912966" cy="494460"/>
          </a:xfrm>
          <a:noFill/>
          <a:ln/>
        </p:spPr>
        <p:txBody>
          <a:bodyPr/>
          <a:lstStyle/>
          <a:p>
            <a:r>
              <a:rPr lang="en-US" dirty="0" smtClean="0"/>
              <a:t>Impact </a:t>
            </a:r>
            <a:r>
              <a:rPr lang="en-US" dirty="0"/>
              <a:t>of selling a “Covered Call</a:t>
            </a:r>
            <a:r>
              <a:rPr lang="en-US" dirty="0" smtClean="0"/>
              <a:t>” Strategy</a:t>
            </a:r>
            <a:endParaRPr lang="en-US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9066D67-BABD-48F6-833F-B7B9FCFFE6FF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02" name="Rectangle 2"/>
          <p:cNvSpPr>
            <a:spLocks noChangeArrowheads="1"/>
          </p:cNvSpPr>
          <p:nvPr/>
        </p:nvSpPr>
        <p:spPr bwMode="auto">
          <a:xfrm>
            <a:off x="777875" y="1067360"/>
            <a:ext cx="7710920" cy="512248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18" tIns="45709" rIns="91418" bIns="45709" anchor="ctr"/>
          <a:lstStyle/>
          <a:p>
            <a:pPr algn="ctr" defTabSz="914608"/>
            <a:endParaRPr lang="en-US" sz="1000" dirty="0">
              <a:latin typeface="Trade Gothic LT Std" pitchFamily="50" charset="0"/>
            </a:endParaRPr>
          </a:p>
        </p:txBody>
      </p:sp>
      <p:sp>
        <p:nvSpPr>
          <p:cNvPr id="2048003" name="Line 3"/>
          <p:cNvSpPr>
            <a:spLocks noChangeShapeType="1"/>
          </p:cNvSpPr>
          <p:nvPr/>
        </p:nvSpPr>
        <p:spPr bwMode="auto">
          <a:xfrm flipH="1">
            <a:off x="777875" y="1067360"/>
            <a:ext cx="7710920" cy="5122489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lIns="82058" tIns="41029" rIns="82058" bIns="41029"/>
          <a:lstStyle/>
          <a:p>
            <a:endParaRPr lang="en-US"/>
          </a:p>
        </p:txBody>
      </p:sp>
      <p:sp>
        <p:nvSpPr>
          <p:cNvPr id="2048004" name="Line 4"/>
          <p:cNvSpPr>
            <a:spLocks noChangeShapeType="1"/>
          </p:cNvSpPr>
          <p:nvPr/>
        </p:nvSpPr>
        <p:spPr bwMode="auto">
          <a:xfrm>
            <a:off x="777875" y="3591485"/>
            <a:ext cx="771092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lIns="82058" tIns="41029" rIns="82058" bIns="41029"/>
          <a:lstStyle/>
          <a:p>
            <a:endParaRPr lang="en-US"/>
          </a:p>
        </p:txBody>
      </p:sp>
      <p:sp>
        <p:nvSpPr>
          <p:cNvPr id="2048005" name="Text Box 5"/>
          <p:cNvSpPr txBox="1">
            <a:spLocks noChangeArrowheads="1"/>
          </p:cNvSpPr>
          <p:nvPr/>
        </p:nvSpPr>
        <p:spPr bwMode="auto">
          <a:xfrm>
            <a:off x="785962" y="2645990"/>
            <a:ext cx="1731519" cy="83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418" tIns="45709" rIns="91418" bIns="45709">
            <a:spAutoFit/>
          </a:bodyPr>
          <a:lstStyle/>
          <a:p>
            <a:pPr algn="ctr" defTabSz="914608"/>
            <a:r>
              <a:rPr lang="en-US" sz="2400" dirty="0">
                <a:latin typeface="Trade Gothic LT Std" pitchFamily="50" charset="0"/>
              </a:rPr>
              <a:t>Share Price</a:t>
            </a:r>
          </a:p>
          <a:p>
            <a:pPr algn="ctr" defTabSz="914608"/>
            <a:r>
              <a:rPr lang="en-US" sz="2400" dirty="0">
                <a:latin typeface="Trade Gothic LT Std" pitchFamily="50" charset="0"/>
              </a:rPr>
              <a:t>Lower</a:t>
            </a:r>
          </a:p>
        </p:txBody>
      </p:sp>
      <p:sp>
        <p:nvSpPr>
          <p:cNvPr id="2048006" name="Text Box 6"/>
          <p:cNvSpPr txBox="1">
            <a:spLocks noChangeArrowheads="1"/>
          </p:cNvSpPr>
          <p:nvPr/>
        </p:nvSpPr>
        <p:spPr bwMode="auto">
          <a:xfrm>
            <a:off x="6414371" y="3686736"/>
            <a:ext cx="1731519" cy="83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418" tIns="45709" rIns="91418" bIns="45709">
            <a:spAutoFit/>
          </a:bodyPr>
          <a:lstStyle/>
          <a:p>
            <a:pPr algn="ctr" defTabSz="914608"/>
            <a:r>
              <a:rPr lang="en-US" sz="2400" dirty="0">
                <a:latin typeface="Trade Gothic LT Std" pitchFamily="50" charset="0"/>
              </a:rPr>
              <a:t>Share Price</a:t>
            </a:r>
          </a:p>
          <a:p>
            <a:pPr algn="ctr" defTabSz="914608"/>
            <a:r>
              <a:rPr lang="en-US" sz="2400" dirty="0">
                <a:latin typeface="Trade Gothic LT Std" pitchFamily="50" charset="0"/>
              </a:rPr>
              <a:t>Higher</a:t>
            </a:r>
          </a:p>
        </p:txBody>
      </p:sp>
      <p:sp>
        <p:nvSpPr>
          <p:cNvPr id="2048007" name="Text Box 7"/>
          <p:cNvSpPr txBox="1">
            <a:spLocks noChangeArrowheads="1"/>
          </p:cNvSpPr>
          <p:nvPr/>
        </p:nvSpPr>
        <p:spPr bwMode="auto">
          <a:xfrm>
            <a:off x="5424921" y="3802997"/>
            <a:ext cx="183284" cy="3375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418" tIns="45709" rIns="91418" bIns="45709">
            <a:spAutoFit/>
          </a:bodyPr>
          <a:lstStyle/>
          <a:p>
            <a:pPr algn="ctr" defTabSz="914608"/>
            <a:endParaRPr lang="en-US" sz="1600" dirty="0">
              <a:latin typeface="Trade Gothic LT Std" pitchFamily="50" charset="0"/>
            </a:endParaRPr>
          </a:p>
        </p:txBody>
      </p:sp>
      <p:sp>
        <p:nvSpPr>
          <p:cNvPr id="2048009" name="Line 9"/>
          <p:cNvSpPr>
            <a:spLocks noChangeShapeType="1"/>
          </p:cNvSpPr>
          <p:nvPr/>
        </p:nvSpPr>
        <p:spPr bwMode="auto">
          <a:xfrm flipV="1">
            <a:off x="762000" y="2438681"/>
            <a:ext cx="3733512" cy="2514319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/>
          </a:ln>
          <a:effectLst/>
        </p:spPr>
        <p:txBody>
          <a:bodyPr lIns="82058" tIns="41029" rIns="82058" bIns="41029"/>
          <a:lstStyle/>
          <a:p>
            <a:endParaRPr lang="en-US"/>
          </a:p>
        </p:txBody>
      </p:sp>
      <p:sp>
        <p:nvSpPr>
          <p:cNvPr id="2048010" name="Line 10"/>
          <p:cNvSpPr>
            <a:spLocks noChangeShapeType="1"/>
          </p:cNvSpPr>
          <p:nvPr/>
        </p:nvSpPr>
        <p:spPr bwMode="auto">
          <a:xfrm flipV="1">
            <a:off x="4495512" y="2438681"/>
            <a:ext cx="3962977" cy="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/>
          </a:ln>
          <a:effectLst/>
        </p:spPr>
        <p:txBody>
          <a:bodyPr lIns="82058" tIns="41029" rIns="82058" bIns="41029"/>
          <a:lstStyle/>
          <a:p>
            <a:endParaRPr lang="en-US"/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3124490" y="4800321"/>
            <a:ext cx="996950" cy="1142914"/>
            <a:chOff x="1968" y="3024"/>
            <a:chExt cx="628" cy="720"/>
          </a:xfrm>
        </p:grpSpPr>
        <p:sp>
          <p:nvSpPr>
            <p:cNvPr id="2048012" name="Text Box 12"/>
            <p:cNvSpPr txBox="1">
              <a:spLocks noChangeArrowheads="1"/>
            </p:cNvSpPr>
            <p:nvPr/>
          </p:nvSpPr>
          <p:spPr bwMode="auto">
            <a:xfrm>
              <a:off x="2191" y="3408"/>
              <a:ext cx="405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101870" tIns="50935" rIns="101870" bIns="50935">
              <a:spAutoFit/>
            </a:bodyPr>
            <a:lstStyle/>
            <a:p>
              <a:pPr algn="ctr" defTabSz="914608"/>
              <a:r>
                <a:rPr lang="en-US" dirty="0">
                  <a:latin typeface="Trade Gothic LT Std" pitchFamily="50" charset="0"/>
                </a:rPr>
                <a:t>Stock</a:t>
              </a:r>
            </a:p>
            <a:p>
              <a:pPr algn="ctr" defTabSz="914608"/>
              <a:r>
                <a:rPr lang="en-US" dirty="0">
                  <a:latin typeface="Trade Gothic LT Std" pitchFamily="50" charset="0"/>
                </a:rPr>
                <a:t>Price</a:t>
              </a:r>
            </a:p>
          </p:txBody>
        </p:sp>
        <p:sp>
          <p:nvSpPr>
            <p:cNvPr id="2048013" name="Line 13"/>
            <p:cNvSpPr>
              <a:spLocks noChangeShapeType="1"/>
            </p:cNvSpPr>
            <p:nvPr/>
          </p:nvSpPr>
          <p:spPr bwMode="auto">
            <a:xfrm flipH="1" flipV="1">
              <a:off x="1968" y="3024"/>
              <a:ext cx="192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048014" name="AutoShape 14"/>
          <p:cNvSpPr>
            <a:spLocks noChangeArrowheads="1"/>
          </p:cNvSpPr>
          <p:nvPr/>
        </p:nvSpPr>
        <p:spPr bwMode="auto">
          <a:xfrm rot="10800000" flipH="1">
            <a:off x="762001" y="3581681"/>
            <a:ext cx="2057977" cy="1371319"/>
          </a:xfrm>
          <a:prstGeom prst="rtTriangle">
            <a:avLst/>
          </a:prstGeom>
          <a:solidFill>
            <a:srgbClr val="FF0000">
              <a:alpha val="60001"/>
            </a:srgbClr>
          </a:solidFill>
          <a:ln w="222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2058" tIns="41029" rIns="82058" bIns="41029" anchor="ctr"/>
          <a:lstStyle/>
          <a:p>
            <a:endParaRPr lang="en-US"/>
          </a:p>
        </p:txBody>
      </p:sp>
      <p:sp>
        <p:nvSpPr>
          <p:cNvPr id="2048015" name="AutoShape 15"/>
          <p:cNvSpPr>
            <a:spLocks noChangeArrowheads="1"/>
          </p:cNvSpPr>
          <p:nvPr/>
        </p:nvSpPr>
        <p:spPr bwMode="auto">
          <a:xfrm rot="10800000" flipV="1">
            <a:off x="2819977" y="2438681"/>
            <a:ext cx="1675535" cy="1143000"/>
          </a:xfrm>
          <a:prstGeom prst="rtTriangle">
            <a:avLst/>
          </a:prstGeom>
          <a:solidFill>
            <a:srgbClr val="008000">
              <a:alpha val="61000"/>
            </a:srgbClr>
          </a:solidFill>
          <a:ln w="22225">
            <a:noFill/>
            <a:miter lim="800000"/>
            <a:headEnd/>
            <a:tailEnd/>
          </a:ln>
          <a:effectLst/>
        </p:spPr>
        <p:txBody>
          <a:bodyPr wrap="none" lIns="82058" tIns="41029" rIns="82058" bIns="41029" anchor="ctr"/>
          <a:lstStyle/>
          <a:p>
            <a:endParaRPr lang="en-US"/>
          </a:p>
        </p:txBody>
      </p:sp>
      <p:sp>
        <p:nvSpPr>
          <p:cNvPr id="2048016" name="Rectangle 16"/>
          <p:cNvSpPr>
            <a:spLocks noChangeArrowheads="1"/>
          </p:cNvSpPr>
          <p:nvPr/>
        </p:nvSpPr>
        <p:spPr bwMode="auto">
          <a:xfrm>
            <a:off x="4495512" y="2438681"/>
            <a:ext cx="3993284" cy="1143000"/>
          </a:xfrm>
          <a:prstGeom prst="rect">
            <a:avLst/>
          </a:prstGeom>
          <a:solidFill>
            <a:srgbClr val="008000">
              <a:alpha val="61000"/>
            </a:srgbClr>
          </a:solidFill>
          <a:ln w="22225" algn="ctr">
            <a:noFill/>
            <a:miter lim="800000"/>
            <a:headEnd/>
            <a:tailEnd/>
          </a:ln>
          <a:effectLst/>
        </p:spPr>
        <p:txBody>
          <a:bodyPr wrap="none" lIns="82058" tIns="41029" rIns="82058" bIns="41029" anchor="ctr"/>
          <a:lstStyle/>
          <a:p>
            <a:endParaRPr lang="en-US"/>
          </a:p>
        </p:txBody>
      </p:sp>
      <p:sp>
        <p:nvSpPr>
          <p:cNvPr id="2048017" name="AutoShape 17" descr="Light vertical"/>
          <p:cNvSpPr>
            <a:spLocks noChangeArrowheads="1"/>
          </p:cNvSpPr>
          <p:nvPr/>
        </p:nvSpPr>
        <p:spPr bwMode="auto">
          <a:xfrm rot="10800000" flipV="1">
            <a:off x="6400512" y="1067361"/>
            <a:ext cx="2088284" cy="1371320"/>
          </a:xfrm>
          <a:prstGeom prst="rtTriangle">
            <a:avLst/>
          </a:prstGeom>
          <a:pattFill prst="ltVert">
            <a:fgClr>
              <a:srgbClr val="FF0000">
                <a:alpha val="60001"/>
              </a:srgbClr>
            </a:fgClr>
            <a:bgClr>
              <a:schemeClr val="bg1">
                <a:alpha val="60001"/>
              </a:schemeClr>
            </a:bgClr>
          </a:pattFill>
          <a:ln w="222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2058" tIns="41029" rIns="82058" bIns="41029" anchor="ctr"/>
          <a:lstStyle/>
          <a:p>
            <a:endParaRPr lang="en-US"/>
          </a:p>
        </p:txBody>
      </p:sp>
      <p:sp>
        <p:nvSpPr>
          <p:cNvPr id="2048018" name="AutoShape 18"/>
          <p:cNvSpPr>
            <a:spLocks/>
          </p:cNvSpPr>
          <p:nvPr/>
        </p:nvSpPr>
        <p:spPr bwMode="auto">
          <a:xfrm flipH="1">
            <a:off x="5943023" y="1295681"/>
            <a:ext cx="457489" cy="914680"/>
          </a:xfrm>
          <a:prstGeom prst="rightBrace">
            <a:avLst>
              <a:gd name="adj1" fmla="val 17166"/>
              <a:gd name="adj2" fmla="val 50000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29" tIns="45714" rIns="91429" bIns="45714" anchor="ctr"/>
          <a:lstStyle/>
          <a:p>
            <a:pPr algn="ctr" defTabSz="914608"/>
            <a:endParaRPr lang="en-US" sz="2000" dirty="0">
              <a:latin typeface="Arial" charset="0"/>
            </a:endParaRPr>
          </a:p>
        </p:txBody>
      </p:sp>
      <p:sp>
        <p:nvSpPr>
          <p:cNvPr id="2048019" name="Text Box 19"/>
          <p:cNvSpPr txBox="1">
            <a:spLocks noChangeArrowheads="1"/>
          </p:cNvSpPr>
          <p:nvPr/>
        </p:nvSpPr>
        <p:spPr bwMode="auto">
          <a:xfrm>
            <a:off x="3683844" y="1524000"/>
            <a:ext cx="2122674" cy="400097"/>
          </a:xfrm>
          <a:prstGeom prst="rect">
            <a:avLst/>
          </a:prstGeom>
          <a:solidFill>
            <a:schemeClr val="bg1">
              <a:alpha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1429" tIns="45714" rIns="91429" bIns="45714">
            <a:spAutoFit/>
          </a:bodyPr>
          <a:lstStyle/>
          <a:p>
            <a:pPr algn="ctr" defTabSz="914608"/>
            <a:r>
              <a:rPr lang="en-US" sz="2000" dirty="0">
                <a:solidFill>
                  <a:srgbClr val="FF0000"/>
                </a:solidFill>
                <a:latin typeface="Arial" charset="0"/>
              </a:rPr>
              <a:t>Return is capped</a:t>
            </a:r>
          </a:p>
        </p:txBody>
      </p:sp>
      <p:sp>
        <p:nvSpPr>
          <p:cNvPr id="2048020" name="Rectangle 20"/>
          <p:cNvSpPr>
            <a:spLocks noGrp="1" noChangeArrowheads="1"/>
          </p:cNvSpPr>
          <p:nvPr>
            <p:ph type="title"/>
          </p:nvPr>
        </p:nvSpPr>
        <p:spPr>
          <a:xfrm>
            <a:off x="609023" y="423022"/>
            <a:ext cx="7912966" cy="494460"/>
          </a:xfrm>
          <a:noFill/>
          <a:ln/>
        </p:spPr>
        <p:txBody>
          <a:bodyPr/>
          <a:lstStyle/>
          <a:p>
            <a:r>
              <a:rPr lang="en-US" dirty="0" smtClean="0"/>
              <a:t>Payoff </a:t>
            </a:r>
            <a:r>
              <a:rPr lang="en-US" dirty="0"/>
              <a:t>Chart of GRAT with “Covered Call”</a:t>
            </a:r>
          </a:p>
        </p:txBody>
      </p:sp>
      <p:sp>
        <p:nvSpPr>
          <p:cNvPr id="21" name="Slide Number Placeholder 20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9066D67-BABD-48F6-833F-B7B9FCFFE6FF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One More Thought on Tax Law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387350" y="1495426"/>
            <a:ext cx="8137525" cy="4383088"/>
          </a:xfrm>
        </p:spPr>
        <p:txBody>
          <a:bodyPr/>
          <a:lstStyle/>
          <a:p>
            <a:endParaRPr lang="en-US" sz="14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1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“Why does a slight tax increase cost you two hundred dollars and a substantial tax cut save you thirty cents?”	- Peg Bracken</a:t>
            </a:r>
          </a:p>
          <a:p>
            <a:endParaRPr lang="en-US" sz="22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2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2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DB8C5738-925F-4209-9F14-040EB61F36E1}" type="slidenum">
              <a:rPr lang="en-US" smtClean="0"/>
              <a:pPr/>
              <a:t>35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241300" y="520700"/>
            <a:ext cx="8686800" cy="61214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82058" tIns="41029" rIns="82058" bIns="41029" anchor="ctr"/>
          <a:lstStyle/>
          <a:p>
            <a:endParaRPr lang="en-US"/>
          </a:p>
        </p:txBody>
      </p:sp>
      <p:pic>
        <p:nvPicPr>
          <p:cNvPr id="34819" name="Picture 7" descr="BT_NewLogoTag_GreenRGB_Bi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84313" y="2800350"/>
            <a:ext cx="6191250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82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AE52F133-8800-4645-90DF-0C26AD0E2867}" type="slidenum">
              <a:rPr lang="en-US" smtClean="0"/>
              <a:pPr/>
              <a:t>36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1554" name="Rectangle 2"/>
          <p:cNvSpPr>
            <a:spLocks noChangeArrowheads="1"/>
          </p:cNvSpPr>
          <p:nvPr/>
        </p:nvSpPr>
        <p:spPr bwMode="auto">
          <a:xfrm>
            <a:off x="614795" y="5695390"/>
            <a:ext cx="8146762" cy="545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0954" tIns="41271" rIns="80954" bIns="41271">
            <a:spAutoFit/>
          </a:bodyPr>
          <a:lstStyle/>
          <a:p>
            <a:pPr defTabSz="804912">
              <a:tabLst>
                <a:tab pos="227940" algn="l"/>
              </a:tabLst>
            </a:pPr>
            <a:r>
              <a:rPr lang="en-US" sz="1000" dirty="0">
                <a:solidFill>
                  <a:srgbClr val="000000"/>
                </a:solidFill>
                <a:latin typeface="Trade Gothic LT Std" pitchFamily="50" charset="0"/>
              </a:rPr>
              <a:t>*	Assumes §7520 rate of 2.00 %. </a:t>
            </a:r>
          </a:p>
          <a:p>
            <a:pPr defTabSz="804912">
              <a:tabLst>
                <a:tab pos="227940" algn="l"/>
              </a:tabLst>
            </a:pPr>
            <a:r>
              <a:rPr lang="en-US" sz="1000" dirty="0">
                <a:solidFill>
                  <a:srgbClr val="000000"/>
                </a:solidFill>
                <a:latin typeface="Trade Gothic LT Std" pitchFamily="50" charset="0"/>
              </a:rPr>
              <a:t>**  	Assumes trust assets grow at 8%. </a:t>
            </a:r>
          </a:p>
          <a:p>
            <a:pPr defTabSz="804912">
              <a:tabLst>
                <a:tab pos="227940" algn="l"/>
              </a:tabLst>
            </a:pPr>
            <a:r>
              <a:rPr lang="en-US" sz="1000" dirty="0">
                <a:solidFill>
                  <a:srgbClr val="000000"/>
                </a:solidFill>
                <a:latin typeface="Trade Gothic LT Std" pitchFamily="50" charset="0"/>
              </a:rPr>
              <a:t>*** Assumes 20% increase in annuity annually.</a:t>
            </a:r>
          </a:p>
        </p:txBody>
      </p:sp>
      <p:sp>
        <p:nvSpPr>
          <p:cNvPr id="2071555" name="Rectangle 3"/>
          <p:cNvSpPr>
            <a:spLocks noChangeArrowheads="1"/>
          </p:cNvSpPr>
          <p:nvPr/>
        </p:nvSpPr>
        <p:spPr bwMode="auto">
          <a:xfrm>
            <a:off x="2059422" y="1392331"/>
            <a:ext cx="919306" cy="516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2058" tIns="41029" rIns="82058" bIns="41029" anchor="ctr"/>
          <a:lstStyle/>
          <a:p>
            <a:endParaRPr lang="en-US"/>
          </a:p>
        </p:txBody>
      </p:sp>
      <p:sp>
        <p:nvSpPr>
          <p:cNvPr id="2071556" name="Rectangle 4"/>
          <p:cNvSpPr>
            <a:spLocks noChangeArrowheads="1"/>
          </p:cNvSpPr>
          <p:nvPr/>
        </p:nvSpPr>
        <p:spPr bwMode="auto">
          <a:xfrm>
            <a:off x="564285" y="826434"/>
            <a:ext cx="8293920" cy="514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0954" tIns="41271" rIns="80954" bIns="41271">
            <a:spAutoFit/>
          </a:bodyPr>
          <a:lstStyle/>
          <a:p>
            <a:pPr defTabSz="804912"/>
            <a:r>
              <a:rPr lang="en-US" sz="2800" dirty="0" smtClean="0">
                <a:solidFill>
                  <a:schemeClr val="accent1"/>
                </a:solidFill>
              </a:rPr>
              <a:t>Nearly zeroed-out Grantor </a:t>
            </a:r>
            <a:r>
              <a:rPr lang="en-US" sz="2800" dirty="0">
                <a:solidFill>
                  <a:schemeClr val="accent1"/>
                </a:solidFill>
              </a:rPr>
              <a:t>Retained Annuity Trust 	</a:t>
            </a:r>
          </a:p>
        </p:txBody>
      </p:sp>
      <p:sp>
        <p:nvSpPr>
          <p:cNvPr id="2071557" name="Rectangle 5"/>
          <p:cNvSpPr>
            <a:spLocks noChangeArrowheads="1"/>
          </p:cNvSpPr>
          <p:nvPr/>
        </p:nvSpPr>
        <p:spPr bwMode="auto">
          <a:xfrm>
            <a:off x="1502155" y="1739713"/>
            <a:ext cx="684466" cy="2987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0954" tIns="41271" rIns="80954" bIns="41271">
            <a:spAutoFit/>
          </a:bodyPr>
          <a:lstStyle/>
          <a:p>
            <a:pPr algn="ctr" defTabSz="804912"/>
            <a:r>
              <a:rPr lang="en-US" dirty="0">
                <a:latin typeface="Trade Gothic LT Std" pitchFamily="50" charset="0"/>
              </a:rPr>
              <a:t>Step 1</a:t>
            </a:r>
          </a:p>
        </p:txBody>
      </p:sp>
      <p:sp>
        <p:nvSpPr>
          <p:cNvPr id="2071558" name="Rectangle 6"/>
          <p:cNvSpPr>
            <a:spLocks noChangeArrowheads="1"/>
          </p:cNvSpPr>
          <p:nvPr/>
        </p:nvSpPr>
        <p:spPr bwMode="auto">
          <a:xfrm>
            <a:off x="3652694" y="3528453"/>
            <a:ext cx="163554" cy="4680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0954" tIns="41271" rIns="80954" bIns="41271">
            <a:spAutoFit/>
          </a:bodyPr>
          <a:lstStyle/>
          <a:p>
            <a:pPr defTabSz="804912"/>
            <a:endParaRPr lang="en-US" sz="1200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  <a:p>
            <a:pPr defTabSz="804912"/>
            <a:endParaRPr lang="en-US" sz="1200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2071559" name="Line 7"/>
          <p:cNvSpPr>
            <a:spLocks noChangeShapeType="1"/>
          </p:cNvSpPr>
          <p:nvPr/>
        </p:nvSpPr>
        <p:spPr bwMode="auto">
          <a:xfrm>
            <a:off x="2265796" y="1890993"/>
            <a:ext cx="3802785" cy="0"/>
          </a:xfrm>
          <a:prstGeom prst="line">
            <a:avLst/>
          </a:prstGeom>
          <a:noFill/>
          <a:ln w="3175">
            <a:solidFill>
              <a:schemeClr val="accent1"/>
            </a:solidFill>
            <a:round/>
            <a:headEnd type="none" w="sm" len="sm"/>
            <a:tailEnd type="none" w="sm" len="sm"/>
          </a:ln>
          <a:effectLst/>
        </p:spPr>
        <p:txBody>
          <a:bodyPr lIns="82058" tIns="41029" rIns="82058" bIns="41029"/>
          <a:lstStyle/>
          <a:p>
            <a:endParaRPr lang="en-US"/>
          </a:p>
        </p:txBody>
      </p:sp>
      <p:sp>
        <p:nvSpPr>
          <p:cNvPr id="2071560" name="Line 8"/>
          <p:cNvSpPr>
            <a:spLocks noChangeShapeType="1"/>
          </p:cNvSpPr>
          <p:nvPr/>
        </p:nvSpPr>
        <p:spPr bwMode="auto">
          <a:xfrm flipV="1">
            <a:off x="1818409" y="3480828"/>
            <a:ext cx="0" cy="638735"/>
          </a:xfrm>
          <a:prstGeom prst="line">
            <a:avLst/>
          </a:prstGeom>
          <a:noFill/>
          <a:ln w="3175">
            <a:solidFill>
              <a:schemeClr val="accent1"/>
            </a:solidFill>
            <a:round/>
            <a:headEnd type="none" w="sm" len="sm"/>
            <a:tailEnd type="stealth" w="med" len="lg"/>
          </a:ln>
          <a:effectLst/>
        </p:spPr>
        <p:txBody>
          <a:bodyPr lIns="82058" tIns="41029" rIns="82058" bIns="41029"/>
          <a:lstStyle/>
          <a:p>
            <a:endParaRPr lang="en-US"/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6480610" y="3597088"/>
            <a:ext cx="2270843" cy="1006002"/>
            <a:chOff x="4154" y="2266"/>
            <a:chExt cx="1431" cy="634"/>
          </a:xfrm>
        </p:grpSpPr>
        <p:sp>
          <p:nvSpPr>
            <p:cNvPr id="2071562" name="Rectangle 10"/>
            <p:cNvSpPr>
              <a:spLocks noChangeArrowheads="1"/>
            </p:cNvSpPr>
            <p:nvPr/>
          </p:nvSpPr>
          <p:spPr bwMode="auto">
            <a:xfrm>
              <a:off x="4159" y="2415"/>
              <a:ext cx="1426" cy="4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0209" tIns="45989" rIns="90209" bIns="45989">
              <a:spAutoFit/>
            </a:bodyPr>
            <a:lstStyle/>
            <a:p>
              <a:pPr defTabSz="804912"/>
              <a:r>
                <a:rPr lang="en-US" dirty="0">
                  <a:solidFill>
                    <a:srgbClr val="000000"/>
                  </a:solidFill>
                  <a:latin typeface="Trade Gothic LT Std" pitchFamily="50" charset="0"/>
                </a:rPr>
                <a:t>Remainder after 2 years: </a:t>
              </a:r>
            </a:p>
            <a:p>
              <a:pPr defTabSz="804912"/>
              <a:r>
                <a:rPr lang="en-US" sz="1600" dirty="0">
                  <a:solidFill>
                    <a:schemeClr val="tx2"/>
                  </a:solidFill>
                  <a:latin typeface="Trade Gothic LT Std" pitchFamily="50" charset="0"/>
                </a:rPr>
                <a:t>$197,798</a:t>
              </a:r>
            </a:p>
            <a:p>
              <a:pPr defTabSz="804912"/>
              <a:r>
                <a:rPr lang="en-US" dirty="0">
                  <a:solidFill>
                    <a:schemeClr val="accent1"/>
                  </a:solidFill>
                  <a:latin typeface="Trade Gothic LT Std" pitchFamily="50" charset="0"/>
                </a:rPr>
                <a:t>(no gift tax)</a:t>
              </a:r>
            </a:p>
          </p:txBody>
        </p:sp>
        <p:sp>
          <p:nvSpPr>
            <p:cNvPr id="2071563" name="Rectangle 11"/>
            <p:cNvSpPr>
              <a:spLocks noChangeArrowheads="1"/>
            </p:cNvSpPr>
            <p:nvPr/>
          </p:nvSpPr>
          <p:spPr bwMode="auto">
            <a:xfrm>
              <a:off x="4154" y="2266"/>
              <a:ext cx="443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0209" tIns="45989" rIns="90209" bIns="45989">
              <a:spAutoFit/>
            </a:bodyPr>
            <a:lstStyle/>
            <a:p>
              <a:pPr algn="ctr" defTabSz="804912"/>
              <a:r>
                <a:rPr lang="en-US" dirty="0">
                  <a:latin typeface="Trade Gothic LT Std" pitchFamily="50" charset="0"/>
                </a:rPr>
                <a:t>Step 3</a:t>
              </a:r>
            </a:p>
          </p:txBody>
        </p:sp>
      </p:grpSp>
      <p:sp>
        <p:nvSpPr>
          <p:cNvPr id="2071564" name="Line 12"/>
          <p:cNvSpPr>
            <a:spLocks noChangeShapeType="1"/>
          </p:cNvSpPr>
          <p:nvPr/>
        </p:nvSpPr>
        <p:spPr bwMode="auto">
          <a:xfrm>
            <a:off x="1814080" y="4115360"/>
            <a:ext cx="4260273" cy="0"/>
          </a:xfrm>
          <a:prstGeom prst="line">
            <a:avLst/>
          </a:prstGeom>
          <a:noFill/>
          <a:ln w="3175">
            <a:solidFill>
              <a:schemeClr val="accent1"/>
            </a:solidFill>
            <a:round/>
            <a:headEnd type="none" w="sm" len="sm"/>
            <a:tailEnd type="none" w="sm" len="sm"/>
          </a:ln>
          <a:effectLst/>
        </p:spPr>
        <p:txBody>
          <a:bodyPr lIns="82058" tIns="41029" rIns="82058" bIns="41029"/>
          <a:lstStyle/>
          <a:p>
            <a:endParaRPr lang="en-US"/>
          </a:p>
        </p:txBody>
      </p:sp>
      <p:grpSp>
        <p:nvGrpSpPr>
          <p:cNvPr id="3" name="Group 13"/>
          <p:cNvGrpSpPr>
            <a:grpSpLocks/>
          </p:cNvGrpSpPr>
          <p:nvPr/>
        </p:nvGrpSpPr>
        <p:grpSpPr bwMode="auto">
          <a:xfrm>
            <a:off x="3065607" y="3576078"/>
            <a:ext cx="2124075" cy="1162710"/>
            <a:chOff x="2003" y="2253"/>
            <a:chExt cx="1338" cy="732"/>
          </a:xfrm>
        </p:grpSpPr>
        <p:sp>
          <p:nvSpPr>
            <p:cNvPr id="2071566" name="Rectangle 14"/>
            <p:cNvSpPr>
              <a:spLocks noChangeArrowheads="1"/>
            </p:cNvSpPr>
            <p:nvPr/>
          </p:nvSpPr>
          <p:spPr bwMode="auto">
            <a:xfrm>
              <a:off x="2038" y="2385"/>
              <a:ext cx="740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0209" tIns="45989" rIns="90209" bIns="45989">
              <a:spAutoFit/>
            </a:bodyPr>
            <a:lstStyle/>
            <a:p>
              <a:pPr defTabSz="804912"/>
              <a:r>
                <a:rPr lang="en-US" sz="1600" dirty="0">
                  <a:solidFill>
                    <a:schemeClr val="accent1"/>
                  </a:solidFill>
                  <a:latin typeface="Trade Gothic LT Std" pitchFamily="50" charset="0"/>
                </a:rPr>
                <a:t>Annuity***</a:t>
              </a:r>
            </a:p>
          </p:txBody>
        </p:sp>
        <p:sp>
          <p:nvSpPr>
            <p:cNvPr id="2071567" name="Rectangle 15"/>
            <p:cNvSpPr>
              <a:spLocks noChangeArrowheads="1"/>
            </p:cNvSpPr>
            <p:nvPr/>
          </p:nvSpPr>
          <p:spPr bwMode="auto">
            <a:xfrm>
              <a:off x="2003" y="2253"/>
              <a:ext cx="443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0209" tIns="45989" rIns="90209" bIns="45989">
              <a:spAutoFit/>
            </a:bodyPr>
            <a:lstStyle/>
            <a:p>
              <a:pPr algn="ctr" defTabSz="804912"/>
              <a:r>
                <a:rPr lang="en-US" dirty="0">
                  <a:latin typeface="Trade Gothic LT Std" pitchFamily="50" charset="0"/>
                </a:rPr>
                <a:t>Step 2</a:t>
              </a:r>
            </a:p>
          </p:txBody>
        </p:sp>
        <p:sp>
          <p:nvSpPr>
            <p:cNvPr id="2071568" name="Rectangle 16"/>
            <p:cNvSpPr>
              <a:spLocks noChangeArrowheads="1"/>
            </p:cNvSpPr>
            <p:nvPr/>
          </p:nvSpPr>
          <p:spPr bwMode="auto">
            <a:xfrm>
              <a:off x="2029" y="2617"/>
              <a:ext cx="1312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0209" tIns="45989" rIns="90209" bIns="45989">
              <a:spAutoFit/>
            </a:bodyPr>
            <a:lstStyle/>
            <a:p>
              <a:pPr defTabSz="804912"/>
              <a:r>
                <a:rPr lang="en-US" sz="1600" dirty="0">
                  <a:solidFill>
                    <a:schemeClr val="accent1"/>
                  </a:solidFill>
                  <a:latin typeface="Trade Gothic LT Std" pitchFamily="50" charset="0"/>
                </a:rPr>
                <a:t>Year 1: $937,295</a:t>
              </a:r>
            </a:p>
            <a:p>
              <a:pPr defTabSz="804912"/>
              <a:r>
                <a:rPr lang="en-US" sz="1600" dirty="0">
                  <a:solidFill>
                    <a:schemeClr val="accent1"/>
                  </a:solidFill>
                  <a:latin typeface="Trade Gothic LT Std" pitchFamily="50" charset="0"/>
                </a:rPr>
                <a:t>Year 2: $1,124,754</a:t>
              </a:r>
            </a:p>
          </p:txBody>
        </p:sp>
      </p:grpSp>
      <p:sp>
        <p:nvSpPr>
          <p:cNvPr id="2071569" name="Rectangle 17"/>
          <p:cNvSpPr>
            <a:spLocks noChangeArrowheads="1"/>
          </p:cNvSpPr>
          <p:nvPr/>
        </p:nvSpPr>
        <p:spPr bwMode="auto">
          <a:xfrm>
            <a:off x="624898" y="2539534"/>
            <a:ext cx="2475056" cy="869856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29" tIns="45714" rIns="91429" bIns="45714" anchor="ctr"/>
          <a:lstStyle/>
          <a:p>
            <a:pPr algn="ctr" defTabSz="914608"/>
            <a:r>
              <a:rPr lang="en-US" dirty="0">
                <a:solidFill>
                  <a:schemeClr val="bg1"/>
                </a:solidFill>
                <a:latin typeface="Trade Gothic LT Std" pitchFamily="50" charset="0"/>
              </a:rPr>
              <a:t>Returned to Grantor</a:t>
            </a:r>
          </a:p>
          <a:p>
            <a:pPr algn="ctr" defTabSz="914608"/>
            <a:r>
              <a:rPr lang="en-US" dirty="0">
                <a:solidFill>
                  <a:schemeClr val="bg1"/>
                </a:solidFill>
                <a:latin typeface="Trade Gothic LT Std" pitchFamily="50" charset="0"/>
              </a:rPr>
              <a:t>$2,062,049</a:t>
            </a:r>
          </a:p>
        </p:txBody>
      </p:sp>
      <p:sp>
        <p:nvSpPr>
          <p:cNvPr id="2071570" name="Rectangle 18"/>
          <p:cNvSpPr>
            <a:spLocks noChangeArrowheads="1"/>
          </p:cNvSpPr>
          <p:nvPr/>
        </p:nvSpPr>
        <p:spPr bwMode="auto">
          <a:xfrm>
            <a:off x="5094432" y="5028640"/>
            <a:ext cx="3257262" cy="794217"/>
          </a:xfrm>
          <a:prstGeom prst="rect">
            <a:avLst/>
          </a:prstGeom>
          <a:solidFill>
            <a:schemeClr val="bg2"/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none" lIns="91429" tIns="45714" rIns="91429" bIns="45714" anchor="ctr"/>
          <a:lstStyle/>
          <a:p>
            <a:pPr algn="ctr" defTabSz="914608"/>
            <a:r>
              <a:rPr lang="en-US" dirty="0">
                <a:solidFill>
                  <a:schemeClr val="accent1"/>
                </a:solidFill>
                <a:latin typeface="Trade Gothic LT Std" pitchFamily="50" charset="0"/>
              </a:rPr>
              <a:t>(Grantor) Trust for Children</a:t>
            </a:r>
          </a:p>
          <a:p>
            <a:pPr algn="ctr" defTabSz="914608"/>
            <a:r>
              <a:rPr lang="en-US" dirty="0">
                <a:solidFill>
                  <a:schemeClr val="accent1"/>
                </a:solidFill>
                <a:latin typeface="Trade Gothic LT Std" pitchFamily="50" charset="0"/>
              </a:rPr>
              <a:t>$197,798</a:t>
            </a:r>
          </a:p>
        </p:txBody>
      </p:sp>
      <p:sp>
        <p:nvSpPr>
          <p:cNvPr id="2071571" name="Rectangle 19"/>
          <p:cNvSpPr>
            <a:spLocks noChangeArrowheads="1"/>
          </p:cNvSpPr>
          <p:nvPr/>
        </p:nvSpPr>
        <p:spPr bwMode="auto">
          <a:xfrm>
            <a:off x="5081444" y="2496111"/>
            <a:ext cx="3042227" cy="93289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29" tIns="45714" rIns="91429" bIns="45714" anchor="ctr"/>
          <a:lstStyle/>
          <a:p>
            <a:pPr algn="ctr" defTabSz="914608"/>
            <a:r>
              <a:rPr lang="en-US" dirty="0">
                <a:solidFill>
                  <a:schemeClr val="bg1"/>
                </a:solidFill>
                <a:latin typeface="Trade Gothic LT Std" pitchFamily="50" charset="0"/>
              </a:rPr>
              <a:t> Initial GRAT Funding </a:t>
            </a:r>
            <a:br>
              <a:rPr lang="en-US" dirty="0">
                <a:solidFill>
                  <a:schemeClr val="bg1"/>
                </a:solidFill>
                <a:latin typeface="Trade Gothic LT Std" pitchFamily="50" charset="0"/>
              </a:rPr>
            </a:br>
            <a:r>
              <a:rPr lang="en-US" dirty="0">
                <a:solidFill>
                  <a:schemeClr val="bg1"/>
                </a:solidFill>
                <a:latin typeface="Trade Gothic LT Std" pitchFamily="50" charset="0"/>
              </a:rPr>
              <a:t>           $2,000,000</a:t>
            </a:r>
            <a:r>
              <a:rPr lang="en-US" sz="2000" dirty="0">
                <a:solidFill>
                  <a:schemeClr val="bg1"/>
                </a:solidFill>
                <a:latin typeface="Trade Gothic LT Std" pitchFamily="50" charset="0"/>
              </a:rPr>
              <a:t>           </a:t>
            </a:r>
            <a:endParaRPr lang="en-US" dirty="0">
              <a:solidFill>
                <a:schemeClr val="bg1"/>
              </a:solidFill>
              <a:latin typeface="Trade Gothic LT Std" pitchFamily="50" charset="0"/>
            </a:endParaRPr>
          </a:p>
        </p:txBody>
      </p:sp>
      <p:sp>
        <p:nvSpPr>
          <p:cNvPr id="2071572" name="Line 20"/>
          <p:cNvSpPr>
            <a:spLocks noChangeShapeType="1"/>
          </p:cNvSpPr>
          <p:nvPr/>
        </p:nvSpPr>
        <p:spPr bwMode="auto">
          <a:xfrm>
            <a:off x="6462568" y="3543860"/>
            <a:ext cx="0" cy="1417544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 type="triangle" w="med" len="med"/>
          </a:ln>
          <a:effectLst/>
        </p:spPr>
        <p:txBody>
          <a:bodyPr lIns="82058" tIns="41029" rIns="82058" bIns="41029"/>
          <a:lstStyle/>
          <a:p>
            <a:endParaRPr lang="en-US"/>
          </a:p>
        </p:txBody>
      </p:sp>
      <p:sp>
        <p:nvSpPr>
          <p:cNvPr id="2071573" name="Line 21"/>
          <p:cNvSpPr>
            <a:spLocks noChangeShapeType="1"/>
          </p:cNvSpPr>
          <p:nvPr/>
        </p:nvSpPr>
        <p:spPr bwMode="auto">
          <a:xfrm>
            <a:off x="6077239" y="1885390"/>
            <a:ext cx="0" cy="533681"/>
          </a:xfrm>
          <a:prstGeom prst="line">
            <a:avLst/>
          </a:prstGeom>
          <a:noFill/>
          <a:ln w="3175">
            <a:solidFill>
              <a:schemeClr val="accent1"/>
            </a:solidFill>
            <a:round/>
            <a:headEnd/>
            <a:tailEnd type="triangle" w="med" len="med"/>
          </a:ln>
          <a:effectLst/>
        </p:spPr>
        <p:txBody>
          <a:bodyPr lIns="82058" tIns="41029" rIns="82058" bIns="41029"/>
          <a:lstStyle/>
          <a:p>
            <a:endParaRPr lang="en-US"/>
          </a:p>
        </p:txBody>
      </p:sp>
      <p:sp>
        <p:nvSpPr>
          <p:cNvPr id="2071574" name="Line 22"/>
          <p:cNvSpPr>
            <a:spLocks noChangeShapeType="1"/>
          </p:cNvSpPr>
          <p:nvPr/>
        </p:nvSpPr>
        <p:spPr bwMode="auto">
          <a:xfrm flipV="1">
            <a:off x="6077239" y="3552265"/>
            <a:ext cx="0" cy="563096"/>
          </a:xfrm>
          <a:prstGeom prst="line">
            <a:avLst/>
          </a:prstGeom>
          <a:noFill/>
          <a:ln w="3175">
            <a:solidFill>
              <a:schemeClr val="accent1"/>
            </a:solidFill>
            <a:round/>
            <a:headEnd/>
            <a:tailEnd/>
          </a:ln>
          <a:effectLst/>
        </p:spPr>
        <p:txBody>
          <a:bodyPr lIns="82058" tIns="41029" rIns="82058" bIns="41029"/>
          <a:lstStyle/>
          <a:p>
            <a:endParaRPr lang="en-US"/>
          </a:p>
        </p:txBody>
      </p:sp>
      <p:sp>
        <p:nvSpPr>
          <p:cNvPr id="2071575" name="Rectangle 23"/>
          <p:cNvSpPr>
            <a:spLocks noChangeArrowheads="1"/>
          </p:cNvSpPr>
          <p:nvPr/>
        </p:nvSpPr>
        <p:spPr bwMode="auto">
          <a:xfrm>
            <a:off x="600364" y="4938993"/>
            <a:ext cx="2499591" cy="723253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lIns="91429" tIns="91429" rIns="91429" bIns="91429">
            <a:spAutoFit/>
          </a:bodyPr>
          <a:lstStyle/>
          <a:p>
            <a:pPr defTabSz="914608">
              <a:lnSpc>
                <a:spcPct val="110000"/>
              </a:lnSpc>
              <a:spcBef>
                <a:spcPct val="5000"/>
              </a:spcBef>
              <a:spcAft>
                <a:spcPct val="5000"/>
              </a:spcAft>
              <a:tabLst>
                <a:tab pos="3199702" algn="r"/>
              </a:tabLst>
            </a:pPr>
            <a:r>
              <a:rPr lang="en-US" sz="1000" dirty="0">
                <a:solidFill>
                  <a:schemeClr val="bg1"/>
                </a:solidFill>
                <a:latin typeface="Trade Gothic LT Std" pitchFamily="50" charset="0"/>
              </a:rPr>
              <a:t>Amount transferred        $2,000,000</a:t>
            </a:r>
          </a:p>
          <a:p>
            <a:pPr defTabSz="914608">
              <a:lnSpc>
                <a:spcPct val="110000"/>
              </a:lnSpc>
              <a:spcBef>
                <a:spcPct val="5000"/>
              </a:spcBef>
              <a:spcAft>
                <a:spcPct val="5000"/>
              </a:spcAft>
              <a:tabLst>
                <a:tab pos="3199702" algn="r"/>
              </a:tabLst>
            </a:pPr>
            <a:r>
              <a:rPr lang="en-US" sz="1000" dirty="0">
                <a:solidFill>
                  <a:schemeClr val="bg1"/>
                </a:solidFill>
                <a:latin typeface="Trade Gothic LT Std" pitchFamily="50" charset="0"/>
              </a:rPr>
              <a:t>Value of annuity             </a:t>
            </a:r>
            <a:r>
              <a:rPr lang="en-US" sz="1000" u="sng" dirty="0">
                <a:solidFill>
                  <a:schemeClr val="bg1"/>
                </a:solidFill>
                <a:latin typeface="Trade Gothic LT Std" pitchFamily="50" charset="0"/>
              </a:rPr>
              <a:t>$1,999,999</a:t>
            </a:r>
            <a:r>
              <a:rPr lang="en-US" sz="1000" dirty="0">
                <a:solidFill>
                  <a:schemeClr val="bg1"/>
                </a:solidFill>
                <a:latin typeface="Trade Gothic LT Std" pitchFamily="50" charset="0"/>
              </a:rPr>
              <a:t> *</a:t>
            </a:r>
          </a:p>
          <a:p>
            <a:pPr defTabSz="914608">
              <a:lnSpc>
                <a:spcPct val="110000"/>
              </a:lnSpc>
              <a:spcBef>
                <a:spcPct val="5000"/>
              </a:spcBef>
              <a:spcAft>
                <a:spcPct val="5000"/>
              </a:spcAft>
              <a:tabLst>
                <a:tab pos="3199702" algn="r"/>
              </a:tabLst>
            </a:pPr>
            <a:r>
              <a:rPr lang="en-US" sz="1000" dirty="0">
                <a:solidFill>
                  <a:schemeClr val="bg1"/>
                </a:solidFill>
                <a:latin typeface="Trade Gothic LT Std" pitchFamily="50" charset="0"/>
              </a:rPr>
              <a:t>Value of remainder (Gift)               $1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Three Keys to Advanced GRAT Planning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447675" y="1600200"/>
            <a:ext cx="6953250" cy="4705350"/>
          </a:xfrm>
        </p:spPr>
        <p:txBody>
          <a:bodyPr/>
          <a:lstStyle/>
          <a:p>
            <a:pPr marL="509588" lvl="1" indent="-342900"/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Fundamental Determination: Optimal Term</a:t>
            </a:r>
          </a:p>
          <a:p>
            <a:pPr marL="509588" lvl="1" indent="-342900"/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Probability Analytics: Annuity</a:t>
            </a:r>
          </a:p>
          <a:p>
            <a:pPr marL="509588" lvl="1" indent="-342900"/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Free flip of the transfer coin: “Heads I Win; Tails I Get My Money Back”</a:t>
            </a:r>
          </a:p>
          <a:p>
            <a:pPr marL="850900" lvl="2" indent="-342900"/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Freeze technique, but</a:t>
            </a:r>
          </a:p>
          <a:p>
            <a:pPr marL="850900" lvl="2" indent="-342900"/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Advisors should “Wait” on GRATs…like a table server at a busy fine dining establishment!</a:t>
            </a:r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1909E626-C315-4884-AF12-B18D6E9F7C2A}" type="slidenum">
              <a:rPr lang="en-US" smtClean="0"/>
              <a:pPr/>
              <a:t>5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379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 smtClean="0"/>
              <a:t>Understanding GRATs as a Freeze Technique</a:t>
            </a:r>
            <a:endParaRPr lang="en-US" dirty="0"/>
          </a:p>
        </p:txBody>
      </p:sp>
      <p:sp>
        <p:nvSpPr>
          <p:cNvPr id="19537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43660" y="2187949"/>
            <a:ext cx="7917295" cy="494460"/>
          </a:xfrm>
        </p:spPr>
        <p:txBody>
          <a:bodyPr/>
          <a:lstStyle/>
          <a:p>
            <a:pPr marL="341909" indent="-341909"/>
            <a:r>
              <a:rPr lang="en-US" dirty="0"/>
              <a:t>All value returns to grantor</a:t>
            </a:r>
          </a:p>
        </p:txBody>
      </p:sp>
      <p:sp>
        <p:nvSpPr>
          <p:cNvPr id="1953796" name="Rectangle 4"/>
          <p:cNvSpPr>
            <a:spLocks noChangeArrowheads="1"/>
          </p:cNvSpPr>
          <p:nvPr/>
        </p:nvSpPr>
        <p:spPr bwMode="auto">
          <a:xfrm>
            <a:off x="4126057" y="3337952"/>
            <a:ext cx="997238" cy="1086971"/>
          </a:xfrm>
          <a:prstGeom prst="rect">
            <a:avLst/>
          </a:prstGeom>
          <a:solidFill>
            <a:srgbClr val="B66D00"/>
          </a:solidFill>
          <a:ln w="28575">
            <a:solidFill>
              <a:srgbClr val="B66D00"/>
            </a:solidFill>
            <a:miter lim="800000"/>
            <a:headEnd/>
            <a:tailEnd/>
          </a:ln>
        </p:spPr>
        <p:txBody>
          <a:bodyPr wrap="none" lIns="82058" tIns="41029" rIns="82058" bIns="41029" anchor="ctr"/>
          <a:lstStyle/>
          <a:p>
            <a:pPr algn="ctr"/>
            <a:endParaRPr lang="en-US"/>
          </a:p>
        </p:txBody>
      </p:sp>
      <p:sp>
        <p:nvSpPr>
          <p:cNvPr id="1953797" name="Line 5"/>
          <p:cNvSpPr>
            <a:spLocks noChangeShapeType="1"/>
          </p:cNvSpPr>
          <p:nvPr/>
        </p:nvSpPr>
        <p:spPr bwMode="auto">
          <a:xfrm>
            <a:off x="1291649" y="4433328"/>
            <a:ext cx="6658841" cy="0"/>
          </a:xfrm>
          <a:prstGeom prst="line">
            <a:avLst/>
          </a:prstGeom>
          <a:noFill/>
          <a:ln w="25400">
            <a:solidFill>
              <a:srgbClr val="2D6411"/>
            </a:solidFill>
            <a:round/>
            <a:headEnd/>
            <a:tailEnd/>
          </a:ln>
        </p:spPr>
        <p:txBody>
          <a:bodyPr lIns="82058" tIns="41029" rIns="82058" bIns="41029"/>
          <a:lstStyle/>
          <a:p>
            <a:endParaRPr lang="en-US"/>
          </a:p>
        </p:txBody>
      </p:sp>
      <p:sp>
        <p:nvSpPr>
          <p:cNvPr id="1953798" name="Line 6"/>
          <p:cNvSpPr>
            <a:spLocks noChangeShapeType="1"/>
          </p:cNvSpPr>
          <p:nvPr/>
        </p:nvSpPr>
        <p:spPr bwMode="auto">
          <a:xfrm>
            <a:off x="1300307" y="3055004"/>
            <a:ext cx="6632864" cy="0"/>
          </a:xfrm>
          <a:prstGeom prst="line">
            <a:avLst/>
          </a:prstGeom>
          <a:noFill/>
          <a:ln w="25400">
            <a:solidFill>
              <a:srgbClr val="2D6411"/>
            </a:solidFill>
            <a:prstDash val="dash"/>
            <a:round/>
            <a:headEnd/>
            <a:tailEnd/>
          </a:ln>
        </p:spPr>
        <p:txBody>
          <a:bodyPr lIns="82058" tIns="41029" rIns="82058" bIns="41029"/>
          <a:lstStyle/>
          <a:p>
            <a:endParaRPr lang="en-US"/>
          </a:p>
        </p:txBody>
      </p:sp>
      <p:sp>
        <p:nvSpPr>
          <p:cNvPr id="1953799" name="Text Box 7"/>
          <p:cNvSpPr txBox="1">
            <a:spLocks noChangeArrowheads="1"/>
          </p:cNvSpPr>
          <p:nvPr/>
        </p:nvSpPr>
        <p:spPr bwMode="auto">
          <a:xfrm>
            <a:off x="4400262" y="3049401"/>
            <a:ext cx="629227" cy="3290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058" tIns="41029" rIns="82058" bIns="41029">
            <a:spAutoFit/>
          </a:bodyPr>
          <a:lstStyle/>
          <a:p>
            <a:r>
              <a:rPr lang="en-US" sz="1600" dirty="0">
                <a:latin typeface="Trade Gothic LT Std" pitchFamily="50" charset="0"/>
              </a:rPr>
              <a:t>3%</a:t>
            </a:r>
          </a:p>
        </p:txBody>
      </p:sp>
      <p:sp>
        <p:nvSpPr>
          <p:cNvPr id="1953800" name="Text Box 8"/>
          <p:cNvSpPr txBox="1">
            <a:spLocks noChangeArrowheads="1"/>
          </p:cNvSpPr>
          <p:nvPr/>
        </p:nvSpPr>
        <p:spPr bwMode="auto">
          <a:xfrm>
            <a:off x="889000" y="2895321"/>
            <a:ext cx="629227" cy="3290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058" tIns="41029" rIns="82058" bIns="41029">
            <a:spAutoFit/>
          </a:bodyPr>
          <a:lstStyle/>
          <a:p>
            <a:r>
              <a:rPr lang="en-US" sz="1600" dirty="0" smtClean="0">
                <a:latin typeface="Trade Gothic LT Std" pitchFamily="50" charset="0"/>
              </a:rPr>
              <a:t>4%</a:t>
            </a:r>
            <a:endParaRPr lang="en-US" sz="1600" dirty="0">
              <a:latin typeface="Trade Gothic LT Std" pitchFamily="50" charset="0"/>
            </a:endParaRPr>
          </a:p>
        </p:txBody>
      </p:sp>
      <p:sp>
        <p:nvSpPr>
          <p:cNvPr id="1953801" name="AutoShape 9"/>
          <p:cNvSpPr>
            <a:spLocks noChangeArrowheads="1"/>
          </p:cNvSpPr>
          <p:nvPr/>
        </p:nvSpPr>
        <p:spPr bwMode="auto">
          <a:xfrm>
            <a:off x="1916546" y="3304335"/>
            <a:ext cx="1558636" cy="976312"/>
          </a:xfrm>
          <a:prstGeom prst="leftArrow">
            <a:avLst>
              <a:gd name="adj1" fmla="val 58102"/>
              <a:gd name="adj2" fmla="val 54376"/>
            </a:avLst>
          </a:prstGeom>
          <a:solidFill>
            <a:schemeClr val="bg2"/>
          </a:solidFill>
          <a:ln w="25400">
            <a:solidFill>
              <a:schemeClr val="bg2"/>
            </a:solidFill>
            <a:miter lim="800000"/>
            <a:headEnd/>
            <a:tailEnd/>
          </a:ln>
        </p:spPr>
        <p:txBody>
          <a:bodyPr wrap="none" lIns="82058" tIns="41029" rIns="82058" bIns="41029" anchor="ctr"/>
          <a:lstStyle/>
          <a:p>
            <a:pPr algn="ctr"/>
            <a:endParaRPr lang="en-US"/>
          </a:p>
        </p:txBody>
      </p:sp>
      <p:sp>
        <p:nvSpPr>
          <p:cNvPr id="1953802" name="Text Box 10"/>
          <p:cNvSpPr txBox="1">
            <a:spLocks noChangeArrowheads="1"/>
          </p:cNvSpPr>
          <p:nvPr/>
        </p:nvSpPr>
        <p:spPr bwMode="auto">
          <a:xfrm>
            <a:off x="2324966" y="3513044"/>
            <a:ext cx="1206500" cy="5753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058" tIns="41029" rIns="82058" bIns="41029">
            <a:spAutoFit/>
          </a:bodyPr>
          <a:lstStyle/>
          <a:p>
            <a:pPr algn="ctr"/>
            <a:r>
              <a:rPr lang="en-US" sz="1600" dirty="0">
                <a:latin typeface="Trade Gothic LT Std" pitchFamily="50" charset="0"/>
              </a:rPr>
              <a:t>Return to </a:t>
            </a:r>
            <a:br>
              <a:rPr lang="en-US" sz="1600" dirty="0">
                <a:latin typeface="Trade Gothic LT Std" pitchFamily="50" charset="0"/>
              </a:rPr>
            </a:br>
            <a:r>
              <a:rPr lang="en-US" sz="1600" dirty="0">
                <a:latin typeface="Trade Gothic LT Std" pitchFamily="50" charset="0"/>
              </a:rPr>
              <a:t>Grantor**</a:t>
            </a:r>
          </a:p>
        </p:txBody>
      </p:sp>
      <p:sp>
        <p:nvSpPr>
          <p:cNvPr id="1953803" name="Text Box 11"/>
          <p:cNvSpPr txBox="1">
            <a:spLocks noChangeArrowheads="1"/>
          </p:cNvSpPr>
          <p:nvPr/>
        </p:nvSpPr>
        <p:spPr bwMode="auto">
          <a:xfrm>
            <a:off x="626341" y="5901299"/>
            <a:ext cx="8020433" cy="4983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58" tIns="41029" rIns="82058" bIns="41029">
            <a:spAutoFit/>
          </a:bodyPr>
          <a:lstStyle/>
          <a:p>
            <a:pPr eaLnBrk="1" hangingPunct="1">
              <a:spcBef>
                <a:spcPct val="0"/>
              </a:spcBef>
            </a:pPr>
            <a:r>
              <a:rPr lang="en-US" sz="900" dirty="0">
                <a:solidFill>
                  <a:srgbClr val="000000"/>
                </a:solidFill>
                <a:latin typeface="Trade Gothic LT Std" pitchFamily="50" charset="0"/>
              </a:rPr>
              <a:t>*  </a:t>
            </a:r>
            <a:r>
              <a:rPr lang="en-US" sz="900" dirty="0">
                <a:latin typeface="Trade Gothic LT Std" pitchFamily="50" charset="0"/>
              </a:rPr>
              <a:t>The hypothetical examples included in this presentation are for illustration only and are not projections of future returns, tax rates or exemption amounts.</a:t>
            </a:r>
            <a:endParaRPr lang="en-US" sz="900" dirty="0">
              <a:solidFill>
                <a:srgbClr val="000000"/>
              </a:solidFill>
              <a:latin typeface="Trade Gothic LT Std" pitchFamily="50" charset="0"/>
            </a:endParaRPr>
          </a:p>
          <a:p>
            <a:pPr eaLnBrk="1" hangingPunct="1">
              <a:spcBef>
                <a:spcPct val="0"/>
              </a:spcBef>
            </a:pPr>
            <a:r>
              <a:rPr lang="en-US" sz="900" dirty="0">
                <a:solidFill>
                  <a:srgbClr val="000000"/>
                </a:solidFill>
                <a:latin typeface="Trade Gothic LT Std" pitchFamily="50" charset="0"/>
              </a:rPr>
              <a:t>** The hypothetical examples included in this presentation assume an Internal Revenue Code §7520 rate of 4.0%. </a:t>
            </a:r>
          </a:p>
          <a:p>
            <a:pPr eaLnBrk="1" hangingPunct="1">
              <a:spcBef>
                <a:spcPct val="0"/>
              </a:spcBef>
            </a:pPr>
            <a:endParaRPr lang="en-US" sz="900" dirty="0">
              <a:latin typeface="Trade Gothic LT Std" pitchFamily="50" charset="0"/>
            </a:endParaRPr>
          </a:p>
        </p:txBody>
      </p:sp>
      <p:sp>
        <p:nvSpPr>
          <p:cNvPr id="1953805" name="Rectangle 2"/>
          <p:cNvSpPr>
            <a:spLocks noChangeArrowheads="1"/>
          </p:cNvSpPr>
          <p:nvPr/>
        </p:nvSpPr>
        <p:spPr bwMode="auto">
          <a:xfrm>
            <a:off x="597478" y="1442757"/>
            <a:ext cx="7912966" cy="4944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/>
          <a:lstStyle/>
          <a:p>
            <a:pPr defTabSz="914608"/>
            <a:r>
              <a:rPr lang="en-US" dirty="0">
                <a:solidFill>
                  <a:schemeClr val="tx2"/>
                </a:solidFill>
                <a:latin typeface="Trade Gothic LT Std" pitchFamily="50" charset="0"/>
              </a:rPr>
              <a:t>“Hypothetical” One-year </a:t>
            </a:r>
            <a:r>
              <a:rPr lang="en-US" dirty="0" smtClean="0">
                <a:solidFill>
                  <a:schemeClr val="tx2"/>
                </a:solidFill>
                <a:latin typeface="Trade Gothic LT Std" pitchFamily="50" charset="0"/>
              </a:rPr>
              <a:t>4% </a:t>
            </a:r>
            <a:r>
              <a:rPr lang="en-US" dirty="0">
                <a:solidFill>
                  <a:schemeClr val="tx2"/>
                </a:solidFill>
                <a:latin typeface="Trade Gothic LT Std" pitchFamily="50" charset="0"/>
              </a:rPr>
              <a:t>GRAT with </a:t>
            </a:r>
            <a:r>
              <a:rPr lang="en-US" dirty="0" smtClean="0">
                <a:solidFill>
                  <a:schemeClr val="tx2"/>
                </a:solidFill>
                <a:latin typeface="Trade Gothic LT Std" pitchFamily="50" charset="0"/>
              </a:rPr>
              <a:t>3% </a:t>
            </a:r>
            <a:r>
              <a:rPr lang="en-US" dirty="0">
                <a:solidFill>
                  <a:schemeClr val="tx2"/>
                </a:solidFill>
                <a:latin typeface="Trade Gothic LT Std" pitchFamily="50" charset="0"/>
              </a:rPr>
              <a:t>Return*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 smtClean="0"/>
              <a:t>Often, Focus Is Only on </a:t>
            </a:r>
            <a:r>
              <a:rPr lang="en-US" dirty="0"/>
              <a:t>Return</a:t>
            </a:r>
          </a:p>
        </p:txBody>
      </p:sp>
      <p:sp>
        <p:nvSpPr>
          <p:cNvPr id="1935364" name="Rectangle 4"/>
          <p:cNvSpPr>
            <a:spLocks noChangeArrowheads="1"/>
          </p:cNvSpPr>
          <p:nvPr/>
        </p:nvSpPr>
        <p:spPr bwMode="auto">
          <a:xfrm>
            <a:off x="4065444" y="2596963"/>
            <a:ext cx="997238" cy="2769254"/>
          </a:xfrm>
          <a:prstGeom prst="rect">
            <a:avLst/>
          </a:prstGeom>
          <a:solidFill>
            <a:srgbClr val="B66D00"/>
          </a:solidFill>
          <a:ln w="28575">
            <a:solidFill>
              <a:srgbClr val="B66D00"/>
            </a:solidFill>
            <a:miter lim="800000"/>
            <a:headEnd/>
            <a:tailEnd/>
          </a:ln>
        </p:spPr>
        <p:txBody>
          <a:bodyPr wrap="none" lIns="82058" tIns="41029" rIns="82058" bIns="41029" anchor="ctr"/>
          <a:lstStyle/>
          <a:p>
            <a:pPr algn="ctr"/>
            <a:endParaRPr lang="en-US"/>
          </a:p>
        </p:txBody>
      </p:sp>
      <p:sp>
        <p:nvSpPr>
          <p:cNvPr id="1935365" name="Line 5"/>
          <p:cNvSpPr>
            <a:spLocks noChangeShapeType="1"/>
          </p:cNvSpPr>
          <p:nvPr/>
        </p:nvSpPr>
        <p:spPr bwMode="auto">
          <a:xfrm>
            <a:off x="1231034" y="5374622"/>
            <a:ext cx="6677602" cy="0"/>
          </a:xfrm>
          <a:prstGeom prst="line">
            <a:avLst/>
          </a:prstGeom>
          <a:noFill/>
          <a:ln w="25400">
            <a:solidFill>
              <a:srgbClr val="2D6411"/>
            </a:solidFill>
            <a:round/>
            <a:headEnd/>
            <a:tailEnd/>
          </a:ln>
        </p:spPr>
        <p:txBody>
          <a:bodyPr lIns="82058" tIns="41029" rIns="82058" bIns="41029"/>
          <a:lstStyle/>
          <a:p>
            <a:endParaRPr lang="en-US"/>
          </a:p>
        </p:txBody>
      </p:sp>
      <p:sp>
        <p:nvSpPr>
          <p:cNvPr id="1935366" name="Line 6"/>
          <p:cNvSpPr>
            <a:spLocks noChangeShapeType="1"/>
          </p:cNvSpPr>
          <p:nvPr/>
        </p:nvSpPr>
        <p:spPr bwMode="auto">
          <a:xfrm>
            <a:off x="1239694" y="3996298"/>
            <a:ext cx="6650182" cy="0"/>
          </a:xfrm>
          <a:prstGeom prst="line">
            <a:avLst/>
          </a:prstGeom>
          <a:noFill/>
          <a:ln w="25400">
            <a:solidFill>
              <a:srgbClr val="2D6411"/>
            </a:solidFill>
            <a:prstDash val="dash"/>
            <a:round/>
            <a:headEnd/>
            <a:tailEnd/>
          </a:ln>
        </p:spPr>
        <p:txBody>
          <a:bodyPr lIns="82058" tIns="41029" rIns="82058" bIns="41029"/>
          <a:lstStyle/>
          <a:p>
            <a:endParaRPr lang="en-US"/>
          </a:p>
        </p:txBody>
      </p:sp>
      <p:sp>
        <p:nvSpPr>
          <p:cNvPr id="1935367" name="Text Box 7"/>
          <p:cNvSpPr txBox="1">
            <a:spLocks noChangeArrowheads="1"/>
          </p:cNvSpPr>
          <p:nvPr/>
        </p:nvSpPr>
        <p:spPr bwMode="auto">
          <a:xfrm>
            <a:off x="4356967" y="3151655"/>
            <a:ext cx="629227" cy="3290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058" tIns="41029" rIns="82058" bIns="41029">
            <a:spAutoFit/>
          </a:bodyPr>
          <a:lstStyle/>
          <a:p>
            <a:r>
              <a:rPr lang="en-US" sz="1600" dirty="0">
                <a:latin typeface="Trade Gothic LT Std" pitchFamily="50" charset="0"/>
              </a:rPr>
              <a:t>6%</a:t>
            </a:r>
          </a:p>
        </p:txBody>
      </p:sp>
      <p:sp>
        <p:nvSpPr>
          <p:cNvPr id="1935368" name="Text Box 8"/>
          <p:cNvSpPr txBox="1">
            <a:spLocks noChangeArrowheads="1"/>
          </p:cNvSpPr>
          <p:nvPr/>
        </p:nvSpPr>
        <p:spPr bwMode="auto">
          <a:xfrm>
            <a:off x="828387" y="3836615"/>
            <a:ext cx="629227" cy="3290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058" tIns="41029" rIns="82058" bIns="41029">
            <a:spAutoFit/>
          </a:bodyPr>
          <a:lstStyle/>
          <a:p>
            <a:r>
              <a:rPr lang="en-US" sz="1600" dirty="0">
                <a:latin typeface="Trade Gothic LT Std" pitchFamily="50" charset="0"/>
              </a:rPr>
              <a:t>4%</a:t>
            </a:r>
          </a:p>
        </p:txBody>
      </p:sp>
      <p:sp>
        <p:nvSpPr>
          <p:cNvPr id="1935369" name="AutoShape 9"/>
          <p:cNvSpPr>
            <a:spLocks noChangeArrowheads="1"/>
          </p:cNvSpPr>
          <p:nvPr/>
        </p:nvSpPr>
        <p:spPr bwMode="auto">
          <a:xfrm>
            <a:off x="1855932" y="4245630"/>
            <a:ext cx="1558636" cy="976312"/>
          </a:xfrm>
          <a:prstGeom prst="leftArrow">
            <a:avLst>
              <a:gd name="adj1" fmla="val 58102"/>
              <a:gd name="adj2" fmla="val 54376"/>
            </a:avLst>
          </a:prstGeom>
          <a:solidFill>
            <a:schemeClr val="bg2"/>
          </a:solidFill>
          <a:ln w="25400">
            <a:solidFill>
              <a:schemeClr val="bg2"/>
            </a:solidFill>
            <a:miter lim="800000"/>
            <a:headEnd/>
            <a:tailEnd/>
          </a:ln>
        </p:spPr>
        <p:txBody>
          <a:bodyPr wrap="none" lIns="82058" tIns="41029" rIns="82058" bIns="41029" anchor="ctr"/>
          <a:lstStyle/>
          <a:p>
            <a:pPr algn="ctr"/>
            <a:endParaRPr lang="en-US"/>
          </a:p>
        </p:txBody>
      </p:sp>
      <p:sp>
        <p:nvSpPr>
          <p:cNvPr id="1935370" name="Text Box 10"/>
          <p:cNvSpPr txBox="1">
            <a:spLocks noChangeArrowheads="1"/>
          </p:cNvSpPr>
          <p:nvPr/>
        </p:nvSpPr>
        <p:spPr bwMode="auto">
          <a:xfrm>
            <a:off x="2264353" y="4493559"/>
            <a:ext cx="1206500" cy="5126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058" tIns="41029" rIns="82058" bIns="41029">
            <a:spAutoFit/>
          </a:bodyPr>
          <a:lstStyle/>
          <a:p>
            <a:pPr algn="ctr"/>
            <a:r>
              <a:rPr lang="en-US" dirty="0">
                <a:latin typeface="Trade Gothic LT Std" pitchFamily="50" charset="0"/>
              </a:rPr>
              <a:t>Return To </a:t>
            </a:r>
            <a:br>
              <a:rPr lang="en-US" dirty="0">
                <a:latin typeface="Trade Gothic LT Std" pitchFamily="50" charset="0"/>
              </a:rPr>
            </a:br>
            <a:r>
              <a:rPr lang="en-US" dirty="0">
                <a:latin typeface="Trade Gothic LT Std" pitchFamily="50" charset="0"/>
              </a:rPr>
              <a:t>Grantor</a:t>
            </a:r>
          </a:p>
        </p:txBody>
      </p:sp>
      <p:sp>
        <p:nvSpPr>
          <p:cNvPr id="1935371" name="AutoShape 11"/>
          <p:cNvSpPr>
            <a:spLocks noChangeArrowheads="1"/>
          </p:cNvSpPr>
          <p:nvPr/>
        </p:nvSpPr>
        <p:spPr bwMode="auto">
          <a:xfrm rot="10800000">
            <a:off x="5735205" y="2802872"/>
            <a:ext cx="1558636" cy="976312"/>
          </a:xfrm>
          <a:prstGeom prst="leftArrow">
            <a:avLst>
              <a:gd name="adj1" fmla="val 58102"/>
              <a:gd name="adj2" fmla="val 54376"/>
            </a:avLst>
          </a:prstGeom>
          <a:solidFill>
            <a:srgbClr val="5072C0"/>
          </a:solidFill>
          <a:ln w="25400">
            <a:solidFill>
              <a:srgbClr val="5072C0"/>
            </a:solidFill>
            <a:miter lim="800000"/>
            <a:headEnd/>
            <a:tailEnd/>
          </a:ln>
        </p:spPr>
        <p:txBody>
          <a:bodyPr rot="10800000" wrap="none" lIns="82058" tIns="41029" rIns="82058" bIns="41029" anchor="ctr"/>
          <a:lstStyle/>
          <a:p>
            <a:pPr algn="ctr"/>
            <a:endParaRPr lang="en-US"/>
          </a:p>
        </p:txBody>
      </p:sp>
      <p:sp>
        <p:nvSpPr>
          <p:cNvPr id="1935372" name="Text Box 12"/>
          <p:cNvSpPr txBox="1">
            <a:spLocks noChangeArrowheads="1"/>
          </p:cNvSpPr>
          <p:nvPr/>
        </p:nvSpPr>
        <p:spPr bwMode="auto">
          <a:xfrm>
            <a:off x="5489863" y="3040997"/>
            <a:ext cx="1933864" cy="5126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058" tIns="41029" rIns="82058" bIns="41029">
            <a:spAutoFit/>
          </a:bodyPr>
          <a:lstStyle/>
          <a:p>
            <a:pPr algn="ctr"/>
            <a:r>
              <a:rPr lang="en-US" dirty="0">
                <a:latin typeface="Trade Gothic LT Std" pitchFamily="50" charset="0"/>
              </a:rPr>
              <a:t>Transfer To Next Generation</a:t>
            </a:r>
          </a:p>
        </p:txBody>
      </p:sp>
      <p:sp>
        <p:nvSpPr>
          <p:cNvPr id="1935373" name="Text Box 13"/>
          <p:cNvSpPr txBox="1">
            <a:spLocks noChangeArrowheads="1"/>
          </p:cNvSpPr>
          <p:nvPr/>
        </p:nvSpPr>
        <p:spPr bwMode="auto">
          <a:xfrm>
            <a:off x="4349750" y="4508968"/>
            <a:ext cx="629227" cy="3290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058" tIns="41029" rIns="82058" bIns="41029">
            <a:spAutoFit/>
          </a:bodyPr>
          <a:lstStyle/>
          <a:p>
            <a:r>
              <a:rPr lang="en-US" sz="1600" dirty="0">
                <a:latin typeface="Trade Gothic LT Std" pitchFamily="50" charset="0"/>
              </a:rPr>
              <a:t>4%</a:t>
            </a:r>
          </a:p>
        </p:txBody>
      </p:sp>
      <p:sp>
        <p:nvSpPr>
          <p:cNvPr id="1935374" name="Text Box 14"/>
          <p:cNvSpPr txBox="1">
            <a:spLocks noChangeArrowheads="1"/>
          </p:cNvSpPr>
          <p:nvPr/>
        </p:nvSpPr>
        <p:spPr bwMode="auto">
          <a:xfrm>
            <a:off x="4276148" y="2276196"/>
            <a:ext cx="629227" cy="3290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058" tIns="41029" rIns="82058" bIns="41029">
            <a:spAutoFit/>
          </a:bodyPr>
          <a:lstStyle/>
          <a:p>
            <a:r>
              <a:rPr lang="en-US" sz="1600" dirty="0">
                <a:latin typeface="Trade Gothic LT Std" pitchFamily="50" charset="0"/>
              </a:rPr>
              <a:t>10%</a:t>
            </a:r>
          </a:p>
        </p:txBody>
      </p:sp>
      <p:sp>
        <p:nvSpPr>
          <p:cNvPr id="1935375" name="Text Box 15"/>
          <p:cNvSpPr txBox="1">
            <a:spLocks noChangeArrowheads="1"/>
          </p:cNvSpPr>
          <p:nvPr/>
        </p:nvSpPr>
        <p:spPr bwMode="auto">
          <a:xfrm>
            <a:off x="626341" y="5901299"/>
            <a:ext cx="8020433" cy="4983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58" tIns="41029" rIns="82058" bIns="41029">
            <a:spAutoFit/>
          </a:bodyPr>
          <a:lstStyle/>
          <a:p>
            <a:pPr eaLnBrk="1" hangingPunct="1">
              <a:spcBef>
                <a:spcPct val="0"/>
              </a:spcBef>
            </a:pPr>
            <a:r>
              <a:rPr lang="en-US" sz="900" dirty="0">
                <a:solidFill>
                  <a:srgbClr val="000000"/>
                </a:solidFill>
                <a:latin typeface="Trade Gothic LT Std" pitchFamily="50" charset="0"/>
              </a:rPr>
              <a:t>*  </a:t>
            </a:r>
            <a:r>
              <a:rPr lang="en-US" sz="900" dirty="0">
                <a:latin typeface="Trade Gothic LT Std" pitchFamily="50" charset="0"/>
              </a:rPr>
              <a:t>The hypothetical examples included in this presentation are for illustration only and are not projections of future returns, tax rates or exemption amounts.</a:t>
            </a:r>
            <a:endParaRPr lang="en-US" sz="900" dirty="0">
              <a:solidFill>
                <a:srgbClr val="000000"/>
              </a:solidFill>
              <a:latin typeface="Trade Gothic LT Std" pitchFamily="50" charset="0"/>
            </a:endParaRPr>
          </a:p>
          <a:p>
            <a:pPr eaLnBrk="1" hangingPunct="1">
              <a:spcBef>
                <a:spcPct val="0"/>
              </a:spcBef>
            </a:pPr>
            <a:r>
              <a:rPr lang="en-US" sz="900" dirty="0">
                <a:solidFill>
                  <a:srgbClr val="000000"/>
                </a:solidFill>
                <a:latin typeface="Trade Gothic LT Std" pitchFamily="50" charset="0"/>
              </a:rPr>
              <a:t>** The hypothetical examples included in this presentation assume an Internal Revenue Code §7520 rate of 4.0%. </a:t>
            </a:r>
          </a:p>
          <a:p>
            <a:pPr eaLnBrk="1" hangingPunct="1">
              <a:spcBef>
                <a:spcPct val="0"/>
              </a:spcBef>
            </a:pPr>
            <a:endParaRPr lang="en-US" sz="900" dirty="0">
              <a:latin typeface="Trade Gothic LT Std" pitchFamily="50" charset="0"/>
            </a:endParaRPr>
          </a:p>
        </p:txBody>
      </p:sp>
      <p:sp>
        <p:nvSpPr>
          <p:cNvPr id="1935376" name="Rectangle 2"/>
          <p:cNvSpPr>
            <a:spLocks noChangeArrowheads="1"/>
          </p:cNvSpPr>
          <p:nvPr/>
        </p:nvSpPr>
        <p:spPr bwMode="auto">
          <a:xfrm>
            <a:off x="590262" y="1453963"/>
            <a:ext cx="7912965" cy="4944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/>
          <a:lstStyle/>
          <a:p>
            <a:pPr defTabSz="914608"/>
            <a:r>
              <a:rPr lang="en-US" dirty="0">
                <a:solidFill>
                  <a:schemeClr val="tx2"/>
                </a:solidFill>
                <a:latin typeface="Trade Gothic LT Std" pitchFamily="50" charset="0"/>
              </a:rPr>
              <a:t>“Hypothetical” One-year  4%* GRAT with 10% Return**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8C2C7AB4-414C-4DF2-BC64-3864909A86E3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>
          <a:xfrm>
            <a:off x="600075" y="1439863"/>
            <a:ext cx="7913688" cy="495300"/>
          </a:xfrm>
        </p:spPr>
        <p:txBody>
          <a:bodyPr/>
          <a:lstStyle/>
          <a:p>
            <a:r>
              <a:rPr lang="en-US" sz="2000" smtClean="0">
                <a:latin typeface="Times New Roman" pitchFamily="18" charset="0"/>
                <a:cs typeface="Times New Roman" pitchFamily="18" charset="0"/>
              </a:rPr>
              <a:t>Three sample growth patterns of $1,000,000 investments</a:t>
            </a:r>
          </a:p>
        </p:txBody>
      </p:sp>
      <p:sp>
        <p:nvSpPr>
          <p:cNvPr id="3077" name="Line 3"/>
          <p:cNvSpPr>
            <a:spLocks noChangeShapeType="1"/>
          </p:cNvSpPr>
          <p:nvPr/>
        </p:nvSpPr>
        <p:spPr bwMode="auto">
          <a:xfrm flipV="1">
            <a:off x="1465263" y="3048000"/>
            <a:ext cx="5857875" cy="1435100"/>
          </a:xfrm>
          <a:prstGeom prst="line">
            <a:avLst/>
          </a:prstGeom>
          <a:noFill/>
          <a:ln w="9525">
            <a:noFill/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078" name="Line 4"/>
          <p:cNvSpPr>
            <a:spLocks noChangeShapeType="1"/>
          </p:cNvSpPr>
          <p:nvPr/>
        </p:nvSpPr>
        <p:spPr bwMode="auto">
          <a:xfrm flipV="1">
            <a:off x="1452563" y="3048000"/>
            <a:ext cx="5937250" cy="1446213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cxnSp>
        <p:nvCxnSpPr>
          <p:cNvPr id="3079" name="AutoShape 5"/>
          <p:cNvCxnSpPr>
            <a:cxnSpLocks noChangeShapeType="1"/>
            <a:stCxn id="3078" idx="0"/>
            <a:endCxn id="3078" idx="1"/>
          </p:cNvCxnSpPr>
          <p:nvPr/>
        </p:nvCxnSpPr>
        <p:spPr bwMode="auto">
          <a:xfrm flipV="1">
            <a:off x="1452563" y="3049588"/>
            <a:ext cx="5937250" cy="1446212"/>
          </a:xfrm>
          <a:prstGeom prst="straightConnector1">
            <a:avLst/>
          </a:prstGeom>
          <a:noFill/>
          <a:ln w="9525">
            <a:noFill/>
            <a:round/>
            <a:headEnd/>
            <a:tailEnd type="triangle" w="med" len="med"/>
          </a:ln>
        </p:spPr>
      </p:cxnSp>
      <p:sp>
        <p:nvSpPr>
          <p:cNvPr id="3080" name="Line 6"/>
          <p:cNvSpPr>
            <a:spLocks noChangeShapeType="1"/>
          </p:cNvSpPr>
          <p:nvPr/>
        </p:nvSpPr>
        <p:spPr bwMode="auto">
          <a:xfrm flipV="1">
            <a:off x="1266825" y="2779713"/>
            <a:ext cx="5699125" cy="1357312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81" name="Rectangle 2"/>
          <p:cNvSpPr>
            <a:spLocks noChangeArrowheads="1"/>
          </p:cNvSpPr>
          <p:nvPr/>
        </p:nvSpPr>
        <p:spPr bwMode="auto">
          <a:xfrm>
            <a:off x="609600" y="722313"/>
            <a:ext cx="79121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/>
          <a:lstStyle/>
          <a:p>
            <a:r>
              <a:rPr lang="en-US" sz="2500" b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Portfolio GRAT: Flat versus Increasing Annuity — Impact of Path Dependency</a:t>
            </a:r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>
            <p:ph idx="1"/>
          </p:nvPr>
        </p:nvGraphicFramePr>
        <p:xfrm>
          <a:off x="1000125" y="2154238"/>
          <a:ext cx="6934200" cy="3952875"/>
        </p:xfrm>
        <a:graphic>
          <a:graphicData uri="http://schemas.openxmlformats.org/presentationml/2006/ole">
            <p:oleObj spid="_x0000_s63490" name="Chart" r:id="rId4" imgW="7610559" imgH="4467203" progId="MSGraph.Chart.8">
              <p:embed followColorScheme="full"/>
            </p:oleObj>
          </a:graphicData>
        </a:graphic>
      </p:graphicFrame>
      <p:sp>
        <p:nvSpPr>
          <p:cNvPr id="3082" name="Text Box 9"/>
          <p:cNvSpPr txBox="1">
            <a:spLocks noChangeArrowheads="1"/>
          </p:cNvSpPr>
          <p:nvPr/>
        </p:nvSpPr>
        <p:spPr bwMode="auto">
          <a:xfrm>
            <a:off x="7529513" y="2103438"/>
            <a:ext cx="1095375" cy="26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058" tIns="41029" rIns="82058" bIns="41029">
            <a:spAutoFit/>
          </a:bodyPr>
          <a:lstStyle/>
          <a:p>
            <a:pPr defTabSz="820738">
              <a:spcBef>
                <a:spcPct val="50000"/>
              </a:spcBef>
            </a:pPr>
            <a:r>
              <a:rPr lang="en-US" sz="1300" b="1">
                <a:latin typeface="Trade Gothic LT Std" pitchFamily="50" charset="0"/>
              </a:rPr>
              <a:t>$1,610,000</a:t>
            </a:r>
          </a:p>
        </p:txBody>
      </p:sp>
      <p:sp>
        <p:nvSpPr>
          <p:cNvPr id="3083" name="Line 10"/>
          <p:cNvSpPr>
            <a:spLocks noChangeShapeType="1"/>
          </p:cNvSpPr>
          <p:nvPr/>
        </p:nvSpPr>
        <p:spPr bwMode="auto">
          <a:xfrm rot="21093405" flipH="1">
            <a:off x="7640638" y="2409825"/>
            <a:ext cx="347662" cy="203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7D5DE62C-AA14-4CFC-9B2B-E7EA9E773E9E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Path Dependency:</a:t>
            </a:r>
            <a:r>
              <a:rPr lang="en-US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Increasing Annuity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Creates Benefit</a:t>
            </a:r>
            <a:endParaRPr lang="en-US" dirty="0" smtClean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58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87350" y="1638300"/>
            <a:ext cx="3629025" cy="392113"/>
          </a:xfrm>
        </p:spPr>
        <p:txBody>
          <a:bodyPr/>
          <a:lstStyle/>
          <a:p>
            <a:pPr marL="381000" indent="-381000" defTabSz="1019175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5 year GRAT Results</a:t>
            </a:r>
          </a:p>
          <a:p>
            <a:pPr marL="381000" indent="-381000" defTabSz="1019175"/>
            <a:endParaRPr lang="en-US" sz="1400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4581" name="Object 2"/>
          <p:cNvGraphicFramePr>
            <a:graphicFrameLocks noGrp="1" noChangeAspect="1"/>
          </p:cNvGraphicFramePr>
          <p:nvPr>
            <p:ph sz="half" idx="2"/>
          </p:nvPr>
        </p:nvGraphicFramePr>
        <p:xfrm>
          <a:off x="714375" y="1976438"/>
          <a:ext cx="7343775" cy="4352925"/>
        </p:xfrm>
        <a:graphic>
          <a:graphicData uri="http://schemas.openxmlformats.org/presentationml/2006/ole">
            <p:oleObj spid="_x0000_s24581" r:id="rId4" imgW="6736664" imgH="4352921" progId="Excel.Sheet.8">
              <p:embed/>
            </p:oleObj>
          </a:graphicData>
        </a:graphic>
      </p:graphicFrame>
      <p:sp>
        <p:nvSpPr>
          <p:cNvPr id="24582" name="Text Box 5"/>
          <p:cNvSpPr txBox="1">
            <a:spLocks noChangeArrowheads="1"/>
          </p:cNvSpPr>
          <p:nvPr/>
        </p:nvSpPr>
        <p:spPr bwMode="auto">
          <a:xfrm>
            <a:off x="3806825" y="1690688"/>
            <a:ext cx="168275" cy="35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58" tIns="41029" rIns="82058" bIns="41029">
            <a:spAutoFit/>
          </a:bodyPr>
          <a:lstStyle/>
          <a:p>
            <a:pPr defTabSz="820738">
              <a:spcBef>
                <a:spcPct val="50000"/>
              </a:spcBef>
            </a:pPr>
            <a:endParaRPr lang="en-US" sz="18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004_BessemerTrust_Template">
  <a:themeElements>
    <a:clrScheme name="2004_BessemerTrust_Template 8">
      <a:dk1>
        <a:srgbClr val="000000"/>
      </a:dk1>
      <a:lt1>
        <a:srgbClr val="FFFFFF"/>
      </a:lt1>
      <a:dk2>
        <a:srgbClr val="000000"/>
      </a:dk2>
      <a:lt2>
        <a:srgbClr val="E3EEE3"/>
      </a:lt2>
      <a:accent1>
        <a:srgbClr val="196819"/>
      </a:accent1>
      <a:accent2>
        <a:srgbClr val="4C8A4C"/>
      </a:accent2>
      <a:accent3>
        <a:srgbClr val="FFFFFF"/>
      </a:accent3>
      <a:accent4>
        <a:srgbClr val="000000"/>
      </a:accent4>
      <a:accent5>
        <a:srgbClr val="ABB9AB"/>
      </a:accent5>
      <a:accent6>
        <a:srgbClr val="447D44"/>
      </a:accent6>
      <a:hlink>
        <a:srgbClr val="7FAB7F"/>
      </a:hlink>
      <a:folHlink>
        <a:srgbClr val="B3CCB3"/>
      </a:folHlink>
    </a:clrScheme>
    <a:fontScheme name="2004_BessemerTrust_Template">
      <a:majorFont>
        <a:latin typeface="Sabon"/>
        <a:ea typeface=""/>
        <a:cs typeface=""/>
      </a:majorFont>
      <a:minorFont>
        <a:latin typeface="Trade Gothic LT St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Sabo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Sabon" pitchFamily="18" charset="0"/>
          </a:defRPr>
        </a:defPPr>
      </a:lstStyle>
    </a:lnDef>
  </a:objectDefaults>
  <a:extraClrSchemeLst>
    <a:extraClrScheme>
      <a:clrScheme name="2004_BessemerTrust_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04_BessemerTrust_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004_BessemerTrust_Templat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04_BessemerTrust_Templat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04_BessemerTrust_Templat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04_BessemerTrust_Templat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04_BessemerTrust_Templat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04_BessemerTrust_Template 8">
        <a:dk1>
          <a:srgbClr val="000000"/>
        </a:dk1>
        <a:lt1>
          <a:srgbClr val="FFFFFF"/>
        </a:lt1>
        <a:dk2>
          <a:srgbClr val="000000"/>
        </a:dk2>
        <a:lt2>
          <a:srgbClr val="E3EEE3"/>
        </a:lt2>
        <a:accent1>
          <a:srgbClr val="196819"/>
        </a:accent1>
        <a:accent2>
          <a:srgbClr val="4C8A4C"/>
        </a:accent2>
        <a:accent3>
          <a:srgbClr val="FFFFFF"/>
        </a:accent3>
        <a:accent4>
          <a:srgbClr val="000000"/>
        </a:accent4>
        <a:accent5>
          <a:srgbClr val="ABB9AB"/>
        </a:accent5>
        <a:accent6>
          <a:srgbClr val="447D44"/>
        </a:accent6>
        <a:hlink>
          <a:srgbClr val="7FAB7F"/>
        </a:hlink>
        <a:folHlink>
          <a:srgbClr val="B3CCB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11621</TotalTime>
  <Words>2162</Words>
  <Application>Microsoft Office PowerPoint</Application>
  <PresentationFormat>On-screen Show (4:3)</PresentationFormat>
  <Paragraphs>512</Paragraphs>
  <Slides>36</Slides>
  <Notes>21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36</vt:i4>
      </vt:variant>
    </vt:vector>
  </HeadingPairs>
  <TitlesOfParts>
    <vt:vector size="40" baseType="lpstr">
      <vt:lpstr>2004_BessemerTrust_Template</vt:lpstr>
      <vt:lpstr>Chart</vt:lpstr>
      <vt:lpstr>Microsoft Office Excel 97-2003 Worksheet</vt:lpstr>
      <vt:lpstr>ABC SnapGraphics</vt:lpstr>
      <vt:lpstr>  The Bankers Club of Miami, One Biscayne Tower, 2 South Biscayne Blvd., 14th Floor, Miami, Florida   “6 CREATIVE GRAT STRATEGIES!”  </vt:lpstr>
      <vt:lpstr>Thoughts on Tax Law</vt:lpstr>
      <vt:lpstr>Administration’s Budget</vt:lpstr>
      <vt:lpstr>Slide 4</vt:lpstr>
      <vt:lpstr>Three Keys to Advanced GRAT Planning</vt:lpstr>
      <vt:lpstr>Understanding GRATs as a Freeze Technique</vt:lpstr>
      <vt:lpstr>Often, Focus Is Only on Return</vt:lpstr>
      <vt:lpstr>Three sample growth patterns of $1,000,000 investments</vt:lpstr>
      <vt:lpstr>Path Dependency: Increasing Annuity Creates Benefit</vt:lpstr>
      <vt:lpstr>1.  Leveraged Mixed Asset GRATs</vt:lpstr>
      <vt:lpstr>Slide 11</vt:lpstr>
      <vt:lpstr>Slide 12</vt:lpstr>
      <vt:lpstr>Slide 13</vt:lpstr>
      <vt:lpstr>2.  Portfolio GRATs: Separate GRATs for Correlated or Concentrated Positions</vt:lpstr>
      <vt:lpstr>Portfolio GRAT: Asset Selection Not Enough</vt:lpstr>
      <vt:lpstr>Split Uncorrelated Assets into Separate GRATs</vt:lpstr>
      <vt:lpstr>3.  Portfolio GRATs: Use Substitution Power to Manage Performance</vt:lpstr>
      <vt:lpstr>Portfolio GRAT: Active Management via Substitution Power</vt:lpstr>
      <vt:lpstr>Portfolio GRAT: Active Management via Substitution Power</vt:lpstr>
      <vt:lpstr>Case Study: $2,500,000 Portfolio GRAT</vt:lpstr>
      <vt:lpstr>4.  “Shelf” GRATs</vt:lpstr>
      <vt:lpstr>4.  “Shelf” GRATs</vt:lpstr>
      <vt:lpstr>Impact of Minimum 10 Year Term</vt:lpstr>
      <vt:lpstr>Why Prohibit “Front-Loading” of Annuity</vt:lpstr>
      <vt:lpstr>5.  Leveraged GRAT Combined with Sale Transaction.</vt:lpstr>
      <vt:lpstr>Slide 26</vt:lpstr>
      <vt:lpstr>6.  Derivatives with GRATs</vt:lpstr>
      <vt:lpstr>One of Two Counter-party Options</vt:lpstr>
      <vt:lpstr>Derivative Example #1:  Sell an Out-of-the- Money Option.</vt:lpstr>
      <vt:lpstr>Derivative Example #2:  Purchase an At-the-Money Option.</vt:lpstr>
      <vt:lpstr>Derivative Example #3:  Covered-call Combination.</vt:lpstr>
      <vt:lpstr>Simplified GRAT Payoff Chart (7520 @ 0%)</vt:lpstr>
      <vt:lpstr>Impact of selling a “Covered Call” Strategy</vt:lpstr>
      <vt:lpstr>Payoff Chart of GRAT with “Covered Call”</vt:lpstr>
      <vt:lpstr>One More Thought on Tax Law</vt:lpstr>
      <vt:lpstr>Slide 36</vt:lpstr>
    </vt:vector>
  </TitlesOfParts>
  <Company>Bessemer Trust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HayesP</dc:creator>
  <cp:lastModifiedBy>Partheme</cp:lastModifiedBy>
  <cp:revision>355</cp:revision>
  <cp:lastPrinted>2002-09-04T16:39:22Z</cp:lastPrinted>
  <dcterms:created xsi:type="dcterms:W3CDTF">2004-04-02T00:32:21Z</dcterms:created>
  <dcterms:modified xsi:type="dcterms:W3CDTF">2013-04-15T14:51:24Z</dcterms:modified>
</cp:coreProperties>
</file>