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3" r:id="rId1"/>
  </p:sldMasterIdLst>
  <p:notesMasterIdLst>
    <p:notesMasterId r:id="rId33"/>
  </p:notesMasterIdLst>
  <p:sldIdLst>
    <p:sldId id="256" r:id="rId2"/>
    <p:sldId id="257" r:id="rId3"/>
    <p:sldId id="305" r:id="rId4"/>
    <p:sldId id="306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4" r:id="rId24"/>
    <p:sldId id="261" r:id="rId25"/>
    <p:sldId id="279" r:id="rId26"/>
    <p:sldId id="262" r:id="rId27"/>
    <p:sldId id="280" r:id="rId28"/>
    <p:sldId id="263" r:id="rId29"/>
    <p:sldId id="282" r:id="rId30"/>
    <p:sldId id="264" r:id="rId31"/>
    <p:sldId id="303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8"/>
    <p:restoredTop sz="94685"/>
  </p:normalViewPr>
  <p:slideViewPr>
    <p:cSldViewPr snapToGrid="0" snapToObjects="1">
      <p:cViewPr>
        <p:scale>
          <a:sx n="70" d="100"/>
          <a:sy n="70" d="100"/>
        </p:scale>
        <p:origin x="2096" y="6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27406F-7515-144C-9BC1-EA1FE5072A12}" type="datetimeFigureOut">
              <a:rPr lang="en-US" smtClean="0"/>
              <a:t>11/16/16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27C49-4AF0-A748-A1E4-7E88EC58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743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27C49-4AF0-A748-A1E4-7E88EC58A1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19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27C49-4AF0-A748-A1E4-7E88EC58A1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03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27C49-4AF0-A748-A1E4-7E88EC58A1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0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27C49-4AF0-A748-A1E4-7E88EC58A1D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029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27C49-4AF0-A748-A1E4-7E88EC58A1D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47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27C49-4AF0-A748-A1E4-7E88EC58A1D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7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27C49-4AF0-A748-A1E4-7E88EC58A1D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2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27C49-4AF0-A748-A1E4-7E88EC58A1D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99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27C49-4AF0-A748-A1E4-7E88EC58A1D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08B9EBBA-996F-894A-B54A-D6246ED52CEA}" type="datetimeFigureOut">
              <a:rPr lang="en-US" smtClean="0"/>
              <a:pPr/>
              <a:t>11/16/16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11/16/16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11/16/16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11/16/16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11/16/16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11/16/16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11/16/16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11/16/16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11/16/16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11/16/16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11/16/16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11/16/16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11/16/16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11/16/16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11/16/16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11/16/16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11/16/16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11/16/16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286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  <p:sldLayoutId id="2147483837" r:id="rId14"/>
    <p:sldLayoutId id="2147483838" r:id="rId15"/>
    <p:sldLayoutId id="2147483839" r:id="rId16"/>
    <p:sldLayoutId id="2147483840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eg"/><Relationship Id="rId3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eg"/><Relationship Id="rId3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eg"/><Relationship Id="rId3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eg"/><Relationship Id="rId3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299633"/>
            <a:ext cx="8825658" cy="2677648"/>
          </a:xfrm>
        </p:spPr>
        <p:txBody>
          <a:bodyPr/>
          <a:lstStyle/>
          <a:p>
            <a:r>
              <a:rPr lang="en-US" b="1" dirty="0" smtClean="0"/>
              <a:t>Estate Planning Council </a:t>
            </a:r>
            <a:br>
              <a:rPr lang="en-US" b="1" dirty="0" smtClean="0"/>
            </a:br>
            <a:r>
              <a:rPr lang="en-US" b="1" dirty="0" smtClean="0"/>
              <a:t>of Greater Miami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105867"/>
            <a:ext cx="10539740" cy="1430915"/>
          </a:xfrm>
        </p:spPr>
        <p:txBody>
          <a:bodyPr>
            <a:normAutofit fontScale="62500" lnSpcReduction="20000"/>
          </a:bodyPr>
          <a:lstStyle/>
          <a:p>
            <a:r>
              <a:rPr lang="en-US" sz="4000" b="1" dirty="0" smtClean="0"/>
              <a:t>Conflicts, Communication, &amp; Consent:</a:t>
            </a:r>
          </a:p>
          <a:p>
            <a:r>
              <a:rPr lang="en-US" sz="4000" b="1" dirty="0" smtClean="0"/>
              <a:t>Ethical Issues in Trust &amp; Estate Law</a:t>
            </a:r>
          </a:p>
          <a:p>
            <a:endParaRPr lang="en-US" dirty="0"/>
          </a:p>
          <a:p>
            <a:r>
              <a:rPr lang="en-US" sz="2600" dirty="0" smtClean="0"/>
              <a:t>November 17, 2016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01862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Question 3: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 are the ethical implications of: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Juliet’s lack of documentation for the unaccounted $50,000?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9561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3820" y="2322576"/>
            <a:ext cx="7912355" cy="4093428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Florida Statutes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 smtClean="0"/>
              <a:t>Fla</a:t>
            </a:r>
            <a:r>
              <a:rPr lang="en-US" sz="2000" b="1" dirty="0"/>
              <a:t>. Statute §</a:t>
            </a:r>
            <a:r>
              <a:rPr lang="en-US" sz="2000" b="1" dirty="0" smtClean="0"/>
              <a:t>732.602 </a:t>
            </a:r>
            <a:r>
              <a:rPr lang="en-US" sz="2000" dirty="0" smtClean="0"/>
              <a:t>Personal Representative 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0070C0"/>
                </a:solidFill>
              </a:rPr>
              <a:t>Ethics Rules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Fla. Rule 4-1.2(a) </a:t>
            </a:r>
            <a:r>
              <a:rPr lang="en-US" sz="2000" b="1" dirty="0" smtClean="0"/>
              <a:t>Objectives and Scope of Representation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Fla. Rule 4-1.4 </a:t>
            </a:r>
            <a:r>
              <a:rPr lang="en-US" sz="2000" b="1" dirty="0" smtClean="0"/>
              <a:t>Communication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Fla. Rule 4-1.7 </a:t>
            </a:r>
            <a:r>
              <a:rPr lang="en-US" sz="2000" b="1" dirty="0" smtClean="0"/>
              <a:t>Conflict of Interest; Current Clients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Fla. Rule 4-8.4 </a:t>
            </a:r>
            <a:r>
              <a:rPr lang="en-US" sz="2000" b="1" dirty="0" smtClean="0"/>
              <a:t>Misconduct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0070C0"/>
                </a:solidFill>
              </a:rPr>
              <a:t>Case Law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i="1" dirty="0" smtClean="0"/>
              <a:t>The Florida Bar v. Swann</a:t>
            </a:r>
            <a:r>
              <a:rPr lang="en-US" sz="2000" dirty="0" smtClean="0"/>
              <a:t>, 116 So.3d 1225 (Fla. 2013)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i="1" dirty="0" smtClean="0"/>
              <a:t>State v. </a:t>
            </a:r>
            <a:r>
              <a:rPr lang="en-US" sz="2000" b="1" i="1" dirty="0" err="1" smtClean="0"/>
              <a:t>Lahurd</a:t>
            </a:r>
            <a:r>
              <a:rPr lang="en-US" sz="2000" i="1" dirty="0" smtClean="0"/>
              <a:t>, </a:t>
            </a:r>
            <a:r>
              <a:rPr lang="en-US" sz="2000" dirty="0" smtClean="0"/>
              <a:t>632 So.2d 1101 (Fla. Dist. Ct. App. 1994)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i="1" dirty="0" smtClean="0"/>
              <a:t>The Florida Bar v. Wolf</a:t>
            </a:r>
            <a:r>
              <a:rPr lang="en-US" sz="2000" dirty="0" smtClean="0"/>
              <a:t>, 605 So.2d 461 (Fla. 1992)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 smtClean="0"/>
              <a:t>Documentation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838" y="2322576"/>
            <a:ext cx="3555162" cy="409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55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urtain background for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" y="4027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old scro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292" y="5355435"/>
            <a:ext cx="4187674" cy="135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05841" y="1160057"/>
            <a:ext cx="2980318" cy="1132765"/>
          </a:xfrm>
        </p:spPr>
        <p:txBody>
          <a:bodyPr/>
          <a:lstStyle/>
          <a:p>
            <a:pPr algn="ctr"/>
            <a:r>
              <a:rPr lang="en-US" sz="7200" b="1" spc="-150" dirty="0" smtClean="0">
                <a:solidFill>
                  <a:srgbClr val="0070C0"/>
                </a:solidFill>
              </a:rPr>
              <a:t>Act II</a:t>
            </a:r>
            <a:endParaRPr lang="en-US" sz="7200" b="1" spc="-150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39040" y="5629573"/>
            <a:ext cx="5204902" cy="86142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To Gift or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Not to gift?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AutoShape 8" descr="Image result for present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Image result for present carto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557333" y="2218373"/>
            <a:ext cx="4999816" cy="3034827"/>
            <a:chOff x="3557333" y="2218373"/>
            <a:chExt cx="4999816" cy="3034827"/>
          </a:xfrm>
        </p:grpSpPr>
        <p:pic>
          <p:nvPicPr>
            <p:cNvPr id="1028" name="Picture 4" descr="Image result for hamle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7333" y="2218373"/>
              <a:ext cx="4999816" cy="3034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Image result for present carto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3737" y="2960683"/>
              <a:ext cx="1011979" cy="1137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6455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Image result for old scro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529" y="1970877"/>
            <a:ext cx="5015283" cy="162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03864" y="2368895"/>
            <a:ext cx="3766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Part A</a:t>
            </a:r>
          </a:p>
        </p:txBody>
      </p:sp>
      <p:pic>
        <p:nvPicPr>
          <p:cNvPr id="3074" name="Picture 2" descr="Image result for ophelia and her moth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010" y="1508285"/>
            <a:ext cx="3270014" cy="392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397087" y="4169001"/>
            <a:ext cx="3939029" cy="1279258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chemeClr val="accent1"/>
                </a:solidFill>
              </a:rPr>
              <a:t>Ophelia and Her Client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54557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Image result for old scro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348" y="1479573"/>
            <a:ext cx="4273715" cy="138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0695" y="1524146"/>
            <a:ext cx="3425421" cy="1279258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Question 1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0724" y="2649285"/>
            <a:ext cx="5750257" cy="2996189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en-US" sz="3600" b="1" dirty="0" smtClean="0"/>
              <a:t>WHAT ARE THE ETHICAL Implications of Ophelia’s Behavior?</a:t>
            </a:r>
            <a:endParaRPr lang="en-US" sz="3600" b="1" dirty="0"/>
          </a:p>
        </p:txBody>
      </p:sp>
      <p:pic>
        <p:nvPicPr>
          <p:cNvPr id="4" name="Picture 6" descr="Image result for ophelia cartoon by the ri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125" y="982639"/>
            <a:ext cx="2857950" cy="486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66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85982" y="866232"/>
            <a:ext cx="3686269" cy="2218161"/>
          </a:xfrm>
          <a:ln w="38100">
            <a:solidFill>
              <a:srgbClr val="92D050"/>
            </a:solidFill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rgbClr val="0070C0"/>
                </a:solidFill>
              </a:rPr>
              <a:t>1. Relationship to Drafter</a:t>
            </a:r>
            <a:br>
              <a:rPr lang="en-US" sz="1800" dirty="0" smtClean="0">
                <a:solidFill>
                  <a:srgbClr val="0070C0"/>
                </a:solidFill>
              </a:rPr>
            </a:br>
            <a:r>
              <a:rPr lang="en-US" sz="1800" dirty="0" smtClean="0">
                <a:solidFill>
                  <a:srgbClr val="0070C0"/>
                </a:solidFill>
              </a:rPr>
              <a:t>2. Substantial Gift</a:t>
            </a:r>
            <a:br>
              <a:rPr lang="en-US" sz="1800" dirty="0" smtClean="0">
                <a:solidFill>
                  <a:srgbClr val="0070C0"/>
                </a:solidFill>
              </a:rPr>
            </a:br>
            <a:r>
              <a:rPr lang="en-US" sz="1800" dirty="0" smtClean="0">
                <a:solidFill>
                  <a:srgbClr val="0070C0"/>
                </a:solidFill>
              </a:rPr>
              <a:t>3. Communication</a:t>
            </a:r>
            <a:br>
              <a:rPr lang="en-US" sz="1800" dirty="0" smtClean="0">
                <a:solidFill>
                  <a:srgbClr val="0070C0"/>
                </a:solidFill>
              </a:rPr>
            </a:br>
            <a:r>
              <a:rPr lang="en-US" sz="1800" dirty="0" smtClean="0">
                <a:solidFill>
                  <a:srgbClr val="0070C0"/>
                </a:solidFill>
              </a:rPr>
              <a:t>4. Conflict of Interest</a:t>
            </a:r>
            <a:br>
              <a:rPr lang="en-US" sz="1800" dirty="0" smtClean="0">
                <a:solidFill>
                  <a:srgbClr val="0070C0"/>
                </a:solidFill>
              </a:rPr>
            </a:br>
            <a:r>
              <a:rPr lang="en-US" sz="1800" dirty="0" smtClean="0">
                <a:solidFill>
                  <a:srgbClr val="0070C0"/>
                </a:solidFill>
              </a:rPr>
              <a:t>5. Independent Counsel</a:t>
            </a: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307975" y="26369"/>
            <a:ext cx="10555643" cy="75797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OPHELIA’S ETHICAL IMPLICATIONS</a:t>
            </a:r>
            <a:endParaRPr lang="en-US" sz="4000" b="1" dirty="0"/>
          </a:p>
        </p:txBody>
      </p:sp>
      <p:pic>
        <p:nvPicPr>
          <p:cNvPr id="7170" name="Picture 2" descr="Image result for mother and adult daughter cart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959" y="3875963"/>
            <a:ext cx="2615642" cy="235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Image result for conflict of intere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 descr="Image result for conflict of interes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8" name="Picture 10" descr="Image result for conflict of inter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968" y="978730"/>
            <a:ext cx="3176445" cy="182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72251" y="3091727"/>
            <a:ext cx="6823881" cy="341632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Florida Statutes (Probate Code)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Fla. Statute §732.806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rgbClr val="0070C0"/>
              </a:solidFill>
            </a:endParaRPr>
          </a:p>
          <a:p>
            <a:r>
              <a:rPr lang="en-US" b="1" dirty="0" smtClean="0">
                <a:solidFill>
                  <a:srgbClr val="0070C0"/>
                </a:solidFill>
              </a:rPr>
              <a:t>Ethics Rules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Fla. Rule 4-1.2(a) </a:t>
            </a:r>
            <a:r>
              <a:rPr lang="en-US" b="1" dirty="0" smtClean="0"/>
              <a:t>Objectives and Scope of Representation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Fla. Rule 4-1.4 </a:t>
            </a:r>
            <a:r>
              <a:rPr lang="en-US" b="1" dirty="0" smtClean="0"/>
              <a:t>Communication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Fla. Rule 4-1.7 </a:t>
            </a:r>
            <a:r>
              <a:rPr lang="en-US" b="1" dirty="0" smtClean="0"/>
              <a:t>Conflict of Interest; Current Clients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Fla. Rule 4-1.8(c) </a:t>
            </a:r>
            <a:r>
              <a:rPr lang="en-US" b="1" dirty="0" smtClean="0"/>
              <a:t>Prohibited and Other Transactions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 smtClean="0">
                <a:solidFill>
                  <a:srgbClr val="0070C0"/>
                </a:solidFill>
              </a:rPr>
              <a:t>ACTEC Commentaries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 smtClean="0">
                <a:solidFill>
                  <a:srgbClr val="0070C0"/>
                </a:solidFill>
              </a:rPr>
              <a:t>Restatement (Third) of Law Governing Lawyers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449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3632" y="2803404"/>
            <a:ext cx="5513695" cy="3109007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3600" b="1" dirty="0" smtClean="0"/>
              <a:t>What are some possible consequences of Ophelia’s Actions?</a:t>
            </a:r>
            <a:endParaRPr lang="en-US" sz="3600" b="1" dirty="0"/>
          </a:p>
        </p:txBody>
      </p:sp>
      <p:pic>
        <p:nvPicPr>
          <p:cNvPr id="5" name="Picture 6" descr="Image result for ophelia cartoon by the ri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125" y="982639"/>
            <a:ext cx="2857950" cy="486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Image result for old scro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348" y="1479573"/>
            <a:ext cx="4273715" cy="138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gray">
          <a:xfrm>
            <a:off x="7883399" y="1524146"/>
            <a:ext cx="3425421" cy="12792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>
                <a:solidFill>
                  <a:schemeClr val="tx2"/>
                </a:solidFill>
              </a:rPr>
              <a:t>Question 2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4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46813" y="1160510"/>
            <a:ext cx="4189450" cy="1987852"/>
          </a:xfrm>
          <a:ln w="38100">
            <a:solidFill>
              <a:srgbClr val="92D05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70C0"/>
                </a:solidFill>
              </a:rPr>
              <a:t>1. Disproportionate Gift</a:t>
            </a:r>
            <a:br>
              <a:rPr lang="en-US" sz="2000" dirty="0">
                <a:solidFill>
                  <a:srgbClr val="0070C0"/>
                </a:solidFill>
              </a:rPr>
            </a:br>
            <a:r>
              <a:rPr lang="en-US" sz="2000" dirty="0">
                <a:solidFill>
                  <a:srgbClr val="0070C0"/>
                </a:solidFill>
              </a:rPr>
              <a:t>2. Claims of Undue Influence</a:t>
            </a:r>
            <a:br>
              <a:rPr lang="en-US" sz="2000" dirty="0">
                <a:solidFill>
                  <a:srgbClr val="0070C0"/>
                </a:solidFill>
              </a:rPr>
            </a:br>
            <a:r>
              <a:rPr lang="en-US" sz="2000" dirty="0">
                <a:solidFill>
                  <a:srgbClr val="0070C0"/>
                </a:solidFill>
              </a:rPr>
              <a:t>3. Burden of persuasion</a:t>
            </a:r>
            <a:br>
              <a:rPr lang="en-US" sz="2000" dirty="0">
                <a:solidFill>
                  <a:srgbClr val="0070C0"/>
                </a:solidFill>
              </a:rPr>
            </a:br>
            <a:r>
              <a:rPr lang="en-US" sz="2000" dirty="0">
                <a:solidFill>
                  <a:srgbClr val="0070C0"/>
                </a:solidFill>
              </a:rPr>
              <a:t>4. Voided gift?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-95534" y="27070"/>
            <a:ext cx="10353654" cy="83273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POSSIBLE CONSEQUENCES FOR OPHELIA</a:t>
            </a:r>
            <a:endParaRPr lang="en-US" sz="4000" b="1" dirty="0"/>
          </a:p>
        </p:txBody>
      </p:sp>
      <p:pic>
        <p:nvPicPr>
          <p:cNvPr id="4" name="Picture 12" descr="Image result for present cart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474" y="1187450"/>
            <a:ext cx="1769241" cy="198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Image result for present cart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677" y="2318863"/>
            <a:ext cx="596219" cy="66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Image result for present cart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587" y="2332974"/>
            <a:ext cx="596219" cy="66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Image result for undue influ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398" y="3607957"/>
            <a:ext cx="1996633" cy="267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73744" y="4281250"/>
            <a:ext cx="5581650" cy="1323439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Florida Case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 smtClean="0"/>
              <a:t>In re Estate of Murphy</a:t>
            </a:r>
            <a:r>
              <a:rPr lang="en-US" sz="2000" dirty="0" smtClean="0"/>
              <a:t>, </a:t>
            </a:r>
            <a:r>
              <a:rPr lang="en-US" sz="2000" dirty="0"/>
              <a:t>Case 06-6744ES-4 (Fla. Cir. Ct. for Pinellas County, August 1, 2008) 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38887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Image result for old scro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529" y="1970877"/>
            <a:ext cx="5015283" cy="162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03864" y="2368895"/>
            <a:ext cx="3766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Part </a:t>
            </a:r>
            <a:r>
              <a:rPr lang="en-US" sz="4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</a:t>
            </a:r>
            <a:endParaRPr lang="en-US" sz="48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gray">
          <a:xfrm>
            <a:off x="7397087" y="4169001"/>
            <a:ext cx="3939029" cy="12792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400" b="1" dirty="0" smtClean="0">
                <a:solidFill>
                  <a:schemeClr val="accent1"/>
                </a:solidFill>
              </a:rPr>
              <a:t>Hamlet and His Client</a:t>
            </a:r>
            <a:endParaRPr lang="en-US" sz="4400" dirty="0"/>
          </a:p>
        </p:txBody>
      </p:sp>
      <p:pic>
        <p:nvPicPr>
          <p:cNvPr id="6146" name="Picture 2" descr="Image result for sculpture of haml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476" y="836836"/>
            <a:ext cx="3447433" cy="518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12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91869" y="3198941"/>
            <a:ext cx="5486400" cy="2283823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3600" b="1" dirty="0" smtClean="0"/>
              <a:t>What are the ethical implications of Hamlet’s</a:t>
            </a:r>
            <a:r>
              <a:rPr lang="en-US" sz="3600" b="1" dirty="0"/>
              <a:t> </a:t>
            </a:r>
            <a:r>
              <a:rPr lang="en-US" sz="3600" b="1" dirty="0" smtClean="0"/>
              <a:t>Behavior?</a:t>
            </a:r>
            <a:endParaRPr lang="en-US" sz="3600" b="1" dirty="0"/>
          </a:p>
        </p:txBody>
      </p:sp>
      <p:pic>
        <p:nvPicPr>
          <p:cNvPr id="4" name="Picture 14" descr="Image result for old scro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348" y="1479573"/>
            <a:ext cx="4273715" cy="138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gray">
          <a:xfrm>
            <a:off x="7910695" y="1524146"/>
            <a:ext cx="3425421" cy="12792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>
                <a:solidFill>
                  <a:schemeClr val="tx2"/>
                </a:solidFill>
              </a:rPr>
              <a:t>Question 1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122" name="Picture 2" descr="Image result for hamlet paint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" t="9856" r="7602" b="6187"/>
          <a:stretch/>
        </p:blipFill>
        <p:spPr bwMode="auto">
          <a:xfrm>
            <a:off x="1774208" y="915784"/>
            <a:ext cx="3166282" cy="496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43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126" y="1883605"/>
            <a:ext cx="4423862" cy="411714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71474" y="328084"/>
            <a:ext cx="11749085" cy="122925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dirty="0" smtClean="0">
                <a:solidFill>
                  <a:schemeClr val="accent1"/>
                </a:solidFill>
              </a:rPr>
              <a:t>Professional Responsibility &amp; </a:t>
            </a:r>
          </a:p>
          <a:p>
            <a:r>
              <a:rPr lang="en-US" sz="4000" b="1" dirty="0" smtClean="0">
                <a:solidFill>
                  <a:schemeClr val="accent1"/>
                </a:solidFill>
              </a:rPr>
              <a:t>Ethics Program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pic>
        <p:nvPicPr>
          <p:cNvPr id="6" name="Shape 74" descr="Jan Jacobowitz_crop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6632" y="2139572"/>
            <a:ext cx="1695450" cy="203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76" descr="vince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9820" y="2144772"/>
            <a:ext cx="2033150" cy="203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324" y="2139572"/>
            <a:ext cx="2038350" cy="2038350"/>
          </a:xfrm>
          <a:prstGeom prst="rect">
            <a:avLst/>
          </a:prstGeom>
        </p:spPr>
      </p:pic>
      <p:pic>
        <p:nvPicPr>
          <p:cNvPr id="10" name="Shape 75" descr="ElizabethGil.jpg"/>
          <p:cNvPicPr preferRelativeResize="0"/>
          <p:nvPr/>
        </p:nvPicPr>
        <p:blipFill rotWithShape="1">
          <a:blip r:embed="rId6">
            <a:alphaModFix/>
          </a:blip>
          <a:srcRect l="17904" t="15603" r="4654" b="32641"/>
          <a:stretch/>
        </p:blipFill>
        <p:spPr>
          <a:xfrm>
            <a:off x="10158851" y="2139574"/>
            <a:ext cx="2033149" cy="203834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4186238" y="4457700"/>
            <a:ext cx="1873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Jan Jacobowitz </a:t>
            </a:r>
            <a:r>
              <a:rPr lang="en-US" i="1" dirty="0" smtClean="0"/>
              <a:t>Director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6202700" y="4457700"/>
            <a:ext cx="1873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Vincent</a:t>
            </a:r>
          </a:p>
          <a:p>
            <a:pPr algn="ctr"/>
            <a:r>
              <a:rPr lang="en-US" b="1" dirty="0" smtClean="0"/>
              <a:t>Calarco</a:t>
            </a:r>
          </a:p>
          <a:p>
            <a:pPr algn="ctr"/>
            <a:r>
              <a:rPr lang="en-US" i="1" dirty="0" smtClean="0"/>
              <a:t>Fellow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8178698" y="4457700"/>
            <a:ext cx="1873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Marissa</a:t>
            </a:r>
          </a:p>
          <a:p>
            <a:pPr algn="ctr"/>
            <a:r>
              <a:rPr lang="en-US" b="1" dirty="0" smtClean="0"/>
              <a:t>Shulman</a:t>
            </a:r>
          </a:p>
          <a:p>
            <a:pPr algn="ctr"/>
            <a:r>
              <a:rPr lang="en-US" i="1" dirty="0" smtClean="0"/>
              <a:t>Intern</a:t>
            </a:r>
            <a:endParaRPr lang="en-US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10211848" y="4457700"/>
            <a:ext cx="1873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Elizabeth</a:t>
            </a:r>
          </a:p>
          <a:p>
            <a:pPr algn="ctr"/>
            <a:r>
              <a:rPr lang="en-US" b="1" dirty="0" smtClean="0"/>
              <a:t>Gil</a:t>
            </a:r>
          </a:p>
          <a:p>
            <a:pPr algn="ctr"/>
            <a:r>
              <a:rPr lang="en-US" i="1" dirty="0" smtClean="0"/>
              <a:t>Fellow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0806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2510" y="1295931"/>
            <a:ext cx="4012444" cy="2081533"/>
          </a:xfrm>
          <a:ln w="38100">
            <a:solidFill>
              <a:srgbClr val="92D05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70C0"/>
                </a:solidFill>
              </a:rPr>
              <a:t>1. Relationship to Drafter</a:t>
            </a:r>
            <a:br>
              <a:rPr lang="en-US" sz="1800" dirty="0">
                <a:solidFill>
                  <a:srgbClr val="0070C0"/>
                </a:solidFill>
              </a:rPr>
            </a:br>
            <a:r>
              <a:rPr lang="en-US" sz="1800" dirty="0">
                <a:solidFill>
                  <a:srgbClr val="0070C0"/>
                </a:solidFill>
              </a:rPr>
              <a:t>2. Execution in Same Firm</a:t>
            </a:r>
            <a:br>
              <a:rPr lang="en-US" sz="1800" dirty="0">
                <a:solidFill>
                  <a:srgbClr val="0070C0"/>
                </a:solidFill>
              </a:rPr>
            </a:br>
            <a:r>
              <a:rPr lang="en-US" sz="1800" dirty="0">
                <a:solidFill>
                  <a:srgbClr val="0070C0"/>
                </a:solidFill>
              </a:rPr>
              <a:t>3. Waiver</a:t>
            </a:r>
            <a:br>
              <a:rPr lang="en-US" sz="1800" dirty="0">
                <a:solidFill>
                  <a:srgbClr val="0070C0"/>
                </a:solidFill>
              </a:rPr>
            </a:br>
            <a:r>
              <a:rPr lang="en-US" sz="1800" dirty="0">
                <a:solidFill>
                  <a:srgbClr val="0070C0"/>
                </a:solidFill>
              </a:rPr>
              <a:t>4. Incapacity</a:t>
            </a:r>
            <a:br>
              <a:rPr lang="en-US" sz="1800" dirty="0">
                <a:solidFill>
                  <a:srgbClr val="0070C0"/>
                </a:solidFill>
              </a:rPr>
            </a:br>
            <a:r>
              <a:rPr lang="en-US" sz="1800" dirty="0">
                <a:solidFill>
                  <a:srgbClr val="0070C0"/>
                </a:solidFill>
              </a:rPr>
              <a:t>5. Simple Gift Acceptance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933756" y="135978"/>
            <a:ext cx="9151939" cy="81229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HAMLET’S ETHICAL IMPLICATIONS</a:t>
            </a:r>
            <a:endParaRPr lang="en-US" sz="4000" b="1" dirty="0"/>
          </a:p>
        </p:txBody>
      </p:sp>
      <p:pic>
        <p:nvPicPr>
          <p:cNvPr id="11266" name="Picture 2" descr="Image result for lawyer client relationsh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40" y="3765908"/>
            <a:ext cx="2524839" cy="243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86651" y="1289356"/>
            <a:ext cx="5958673" cy="5324535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700" b="1" dirty="0" smtClean="0">
                <a:solidFill>
                  <a:srgbClr val="0070C0"/>
                </a:solidFill>
              </a:rPr>
              <a:t>Ethics Rules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Fla. Rule 4-1.1 </a:t>
            </a:r>
            <a:r>
              <a:rPr lang="en-US" sz="1700" b="1" dirty="0" smtClean="0"/>
              <a:t>Competence</a:t>
            </a:r>
            <a:endParaRPr lang="en-US" sz="17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Fla. Rule 4-1.3 </a:t>
            </a:r>
            <a:r>
              <a:rPr lang="en-US" sz="1700" b="1" dirty="0" smtClean="0"/>
              <a:t>Diligence</a:t>
            </a:r>
            <a:endParaRPr lang="en-US" sz="17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Fla. Rule 4-1.8(k) </a:t>
            </a:r>
            <a:r>
              <a:rPr lang="en-US" sz="1700" b="1" dirty="0" smtClean="0"/>
              <a:t>Imputation of Conflicts</a:t>
            </a:r>
            <a:endParaRPr lang="en-US" sz="17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Fla. Rule 4-1.10 </a:t>
            </a:r>
            <a:r>
              <a:rPr lang="en-US" sz="1700" b="1" dirty="0" smtClean="0"/>
              <a:t>Imputation of Conflicts of Interest</a:t>
            </a:r>
            <a:endParaRPr lang="en-US" sz="1700" dirty="0" smtClean="0"/>
          </a:p>
          <a:p>
            <a:endParaRPr lang="en-US" sz="1700" dirty="0"/>
          </a:p>
          <a:p>
            <a:r>
              <a:rPr lang="en-US" sz="1700" b="1" dirty="0">
                <a:solidFill>
                  <a:srgbClr val="0070C0"/>
                </a:solidFill>
              </a:rPr>
              <a:t>Ethics </a:t>
            </a:r>
            <a:r>
              <a:rPr lang="en-US" sz="1700" b="1" dirty="0" smtClean="0">
                <a:solidFill>
                  <a:srgbClr val="0070C0"/>
                </a:solidFill>
              </a:rPr>
              <a:t>Opinions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Los Angeles </a:t>
            </a:r>
            <a:r>
              <a:rPr lang="en-US" sz="1700" dirty="0" smtClean="0"/>
              <a:t>County Bar Association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/>
          </a:p>
          <a:p>
            <a:r>
              <a:rPr lang="en-US" sz="1700" b="1" dirty="0" smtClean="0">
                <a:solidFill>
                  <a:srgbClr val="0070C0"/>
                </a:solidFill>
              </a:rPr>
              <a:t>Relevant Cases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i="1" dirty="0"/>
              <a:t>In re Colman</a:t>
            </a:r>
            <a:r>
              <a:rPr lang="en-US" sz="1700" dirty="0"/>
              <a:t>, 885 N.E.2d 1238 (Ind. 2008</a:t>
            </a:r>
            <a:r>
              <a:rPr lang="en-US" sz="17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i="1" dirty="0"/>
              <a:t>Florida Bar v. Poe, </a:t>
            </a:r>
            <a:r>
              <a:rPr lang="en-US" sz="1700" dirty="0"/>
              <a:t>786 So. 2d 1164, Supreme Court of Florida (2001</a:t>
            </a:r>
            <a:r>
              <a:rPr lang="en-US" sz="17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b="1" dirty="0">
              <a:solidFill>
                <a:srgbClr val="0070C0"/>
              </a:solidFill>
            </a:endParaRPr>
          </a:p>
          <a:p>
            <a:r>
              <a:rPr lang="en-US" sz="1700" b="1" dirty="0" smtClean="0">
                <a:solidFill>
                  <a:srgbClr val="0070C0"/>
                </a:solidFill>
              </a:rPr>
              <a:t>ABA Model Rule 1.8(c)</a:t>
            </a:r>
          </a:p>
          <a:p>
            <a:endParaRPr lang="en-US" sz="1700" b="1" dirty="0">
              <a:solidFill>
                <a:srgbClr val="0070C0"/>
              </a:solidFill>
            </a:endParaRPr>
          </a:p>
          <a:p>
            <a:r>
              <a:rPr lang="en-US" sz="1700" b="1" dirty="0" smtClean="0">
                <a:solidFill>
                  <a:srgbClr val="0070C0"/>
                </a:solidFill>
              </a:rPr>
              <a:t>Restatement (Third) of Law Governing Lawyers </a:t>
            </a:r>
          </a:p>
          <a:p>
            <a:endParaRPr lang="en-US" sz="1700" b="1" dirty="0">
              <a:solidFill>
                <a:srgbClr val="0070C0"/>
              </a:solidFill>
            </a:endParaRPr>
          </a:p>
          <a:p>
            <a:r>
              <a:rPr lang="en-US" sz="1700" b="1" dirty="0">
                <a:solidFill>
                  <a:srgbClr val="0070C0"/>
                </a:solidFill>
              </a:rPr>
              <a:t>Florida Statutes (Probate Code)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Fla. Statute §</a:t>
            </a:r>
            <a:r>
              <a:rPr lang="en-US" sz="1700" dirty="0" smtClean="0"/>
              <a:t>732.806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96710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3632" y="2803404"/>
            <a:ext cx="5513695" cy="3109007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3600" b="1" dirty="0" smtClean="0"/>
              <a:t>What are some possible consequences of hamlet’s Actions?</a:t>
            </a:r>
            <a:endParaRPr lang="en-US" sz="3600" b="1" dirty="0"/>
          </a:p>
        </p:txBody>
      </p:sp>
      <p:pic>
        <p:nvPicPr>
          <p:cNvPr id="6" name="Picture 14" descr="Image result for old scro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348" y="1479573"/>
            <a:ext cx="4273715" cy="138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gray">
          <a:xfrm>
            <a:off x="7883399" y="1524146"/>
            <a:ext cx="3425421" cy="12792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>
                <a:solidFill>
                  <a:schemeClr val="tx2"/>
                </a:solidFill>
              </a:rPr>
              <a:t>Question 2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8" name="Picture 2" descr="Image result for hamlet paint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" t="9856" r="7602" b="6187"/>
          <a:stretch/>
        </p:blipFill>
        <p:spPr bwMode="auto">
          <a:xfrm>
            <a:off x="1774208" y="915784"/>
            <a:ext cx="3166282" cy="496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43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68618" y="1092014"/>
            <a:ext cx="4185769" cy="2001355"/>
          </a:xfrm>
          <a:ln w="38100">
            <a:solidFill>
              <a:srgbClr val="92D05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70C0"/>
                </a:solidFill>
              </a:rPr>
              <a:t>1. Non-Relative Suspect</a:t>
            </a:r>
            <a:br>
              <a:rPr lang="en-US" sz="2000" dirty="0">
                <a:solidFill>
                  <a:srgbClr val="0070C0"/>
                </a:solidFill>
              </a:rPr>
            </a:br>
            <a:r>
              <a:rPr lang="en-US" sz="2000" dirty="0">
                <a:solidFill>
                  <a:srgbClr val="0070C0"/>
                </a:solidFill>
              </a:rPr>
              <a:t>2. Claims of Undue Influence</a:t>
            </a:r>
            <a:br>
              <a:rPr lang="en-US" sz="2000" dirty="0">
                <a:solidFill>
                  <a:srgbClr val="0070C0"/>
                </a:solidFill>
              </a:rPr>
            </a:br>
            <a:r>
              <a:rPr lang="en-US" sz="2000" dirty="0">
                <a:solidFill>
                  <a:srgbClr val="0070C0"/>
                </a:solidFill>
              </a:rPr>
              <a:t>3. Voided gift or will?</a:t>
            </a:r>
            <a:br>
              <a:rPr lang="en-US" sz="2000" dirty="0">
                <a:solidFill>
                  <a:srgbClr val="0070C0"/>
                </a:solidFill>
              </a:rPr>
            </a:br>
            <a:r>
              <a:rPr lang="en-US" sz="2000" dirty="0">
                <a:solidFill>
                  <a:srgbClr val="0070C0"/>
                </a:solidFill>
              </a:rPr>
              <a:t>4. Fines and Disbarment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126099"/>
            <a:ext cx="10249469" cy="85654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POSSIBLE CONSEQUENCES FOR HAMLET</a:t>
            </a:r>
            <a:endParaRPr lang="en-US" sz="4000" b="1" dirty="0"/>
          </a:p>
        </p:txBody>
      </p:sp>
      <p:pic>
        <p:nvPicPr>
          <p:cNvPr id="10244" name="Picture 4" descr="Image result for suspension of law license clip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649" y="3480179"/>
            <a:ext cx="2627067" cy="298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Image result for legal fin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6"/>
          <a:stretch/>
        </p:blipFill>
        <p:spPr bwMode="auto">
          <a:xfrm>
            <a:off x="7484793" y="927668"/>
            <a:ext cx="2000401" cy="212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40991" y="3299372"/>
            <a:ext cx="6107779" cy="3170099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Florida </a:t>
            </a:r>
            <a:r>
              <a:rPr lang="en-US" sz="2000" b="1" dirty="0">
                <a:solidFill>
                  <a:srgbClr val="0070C0"/>
                </a:solidFill>
              </a:rPr>
              <a:t>Statute § </a:t>
            </a:r>
            <a:r>
              <a:rPr lang="en-US" sz="2000" b="1" dirty="0" smtClean="0">
                <a:solidFill>
                  <a:srgbClr val="0070C0"/>
                </a:solidFill>
              </a:rPr>
              <a:t>732.5165</a:t>
            </a:r>
          </a:p>
          <a:p>
            <a:endParaRPr lang="en-US" sz="2000" b="1" dirty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0070C0"/>
                </a:solidFill>
              </a:rPr>
              <a:t>Ethics Opinion</a:t>
            </a:r>
            <a:endParaRPr lang="en-US" sz="20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New York State Bar Association</a:t>
            </a:r>
          </a:p>
          <a:p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0070C0"/>
                </a:solidFill>
              </a:rPr>
              <a:t>Florida Standards for Imposing Lawyer Sanctions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Rule 4.31(a</a:t>
            </a:r>
            <a:r>
              <a:rPr lang="en-US" sz="20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Rule 4.32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Rule 4.43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Rule 4.51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3764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Act III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 Trust that is not okay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953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Question 1: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 are the ethical implications of: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Romeo Suggesting that he become Juliet’s Trustee?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5012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683" y="1435225"/>
            <a:ext cx="4628607" cy="449131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71474" y="328084"/>
            <a:ext cx="11749085" cy="122925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b="1" dirty="0" smtClean="0">
                <a:solidFill>
                  <a:schemeClr val="accent1"/>
                </a:solidFill>
              </a:rPr>
              <a:t>Lawyer as Trustee</a:t>
            </a:r>
            <a:endParaRPr lang="en-US" sz="5400" b="1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1474" y="1380360"/>
            <a:ext cx="5700714" cy="3600986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ACTEC Commentaries</a:t>
            </a:r>
          </a:p>
          <a:p>
            <a:endParaRPr lang="en-US" sz="2400" b="1" dirty="0" smtClean="0">
              <a:solidFill>
                <a:schemeClr val="tx2"/>
              </a:solidFill>
            </a:endParaRPr>
          </a:p>
          <a:p>
            <a:r>
              <a:rPr lang="en-US" sz="2400" b="1" dirty="0" smtClean="0">
                <a:solidFill>
                  <a:schemeClr val="tx2"/>
                </a:solidFill>
              </a:rPr>
              <a:t>Ethics Rules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Fla. Rule 4-1.1 </a:t>
            </a:r>
            <a:r>
              <a:rPr lang="en-US" b="1" i="1" dirty="0" smtClean="0"/>
              <a:t>Competence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Fla. Rule 4-1.4 </a:t>
            </a:r>
            <a:r>
              <a:rPr lang="en-US" b="1" i="1" dirty="0" smtClean="0"/>
              <a:t>Communication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Fla. Rule 4-1.7 </a:t>
            </a:r>
            <a:r>
              <a:rPr lang="en-US" b="1" i="1" dirty="0" smtClean="0"/>
              <a:t>Conflicts of Interest</a:t>
            </a:r>
            <a:endParaRPr lang="en-US" b="1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Fla. Rule 4-1.8 </a:t>
            </a:r>
            <a:r>
              <a:rPr lang="en-US" b="1" i="1" dirty="0" smtClean="0"/>
              <a:t>Prohibited &amp; Other Transactions</a:t>
            </a:r>
            <a:endParaRPr lang="en-US" b="1" dirty="0"/>
          </a:p>
          <a:p>
            <a:endParaRPr lang="en-US" sz="2400" b="1" dirty="0" smtClean="0">
              <a:solidFill>
                <a:schemeClr val="tx2"/>
              </a:solidFill>
            </a:endParaRPr>
          </a:p>
          <a:p>
            <a:r>
              <a:rPr lang="en-US" sz="2400" b="1" dirty="0" smtClean="0">
                <a:solidFill>
                  <a:schemeClr val="tx2"/>
                </a:solidFill>
              </a:rPr>
              <a:t>Ethics Opinion</a:t>
            </a:r>
          </a:p>
          <a:p>
            <a:r>
              <a:rPr lang="en-US" dirty="0" smtClean="0"/>
              <a:t>ABA Formal Opinion 02-426 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1474" y="5073077"/>
            <a:ext cx="5700714" cy="1015663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Best Practice Tips</a:t>
            </a:r>
            <a:endParaRPr lang="en-US" sz="2400" b="1" dirty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Confirm the client’s decision in writing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Urge client to obtain independent advice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188" y="4954434"/>
            <a:ext cx="745565" cy="74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Question 2: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 are the ethical implications of: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exculpatory clause in the trust?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2927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71474" y="328084"/>
            <a:ext cx="11749085" cy="122925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b="1" dirty="0" smtClean="0">
                <a:solidFill>
                  <a:schemeClr val="accent1"/>
                </a:solidFill>
              </a:rPr>
              <a:t>Exculpation of the Trustee</a:t>
            </a:r>
            <a:endParaRPr lang="en-US" sz="5400" b="1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2703" y="2482997"/>
            <a:ext cx="7227856" cy="4062651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Factors to Consider: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dirty="0"/>
              <a:t>extent of the prior relationship between the settlor and </a:t>
            </a:r>
            <a:r>
              <a:rPr lang="en-US" sz="2400" dirty="0" smtClean="0"/>
              <a:t>trustee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</a:t>
            </a:r>
            <a:r>
              <a:rPr lang="en-US" sz="2400" dirty="0" smtClean="0"/>
              <a:t>hether </a:t>
            </a:r>
            <a:r>
              <a:rPr lang="en-US" sz="2400" dirty="0"/>
              <a:t>the settlor received independent </a:t>
            </a:r>
            <a:r>
              <a:rPr lang="en-US" sz="2400" dirty="0" smtClean="0"/>
              <a:t>advice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The sophistication </a:t>
            </a:r>
            <a:r>
              <a:rPr lang="en-US" sz="2400" dirty="0"/>
              <a:t>of the settlor with respect to business and fiduciary matters; </a:t>
            </a: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The </a:t>
            </a:r>
            <a:r>
              <a:rPr lang="en-US" sz="2400" dirty="0"/>
              <a:t>trustee’s reasons for inserting the clause</a:t>
            </a:r>
            <a:r>
              <a:rPr lang="en-US" sz="2400" dirty="0" smtClean="0"/>
              <a:t>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The scope </a:t>
            </a:r>
            <a:r>
              <a:rPr lang="en-US" sz="2400" dirty="0"/>
              <a:t>of the particular provision inserted.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557338"/>
            <a:ext cx="4650727" cy="39104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92703" y="1558502"/>
            <a:ext cx="3080865" cy="461665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tx2"/>
                </a:solidFill>
              </a:rPr>
              <a:t>Fla</a:t>
            </a:r>
            <a:r>
              <a:rPr lang="en-US" sz="2400" b="1" dirty="0">
                <a:solidFill>
                  <a:schemeClr val="tx2"/>
                </a:solidFill>
              </a:rPr>
              <a:t>. Stat. §736.1011. </a:t>
            </a:r>
          </a:p>
        </p:txBody>
      </p:sp>
    </p:spTree>
    <p:extLst>
      <p:ext uri="{BB962C8B-B14F-4D97-AF65-F5344CB8AC3E}">
        <p14:creationId xmlns:p14="http://schemas.microsoft.com/office/powerpoint/2010/main" val="85839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Question 3: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 are the ethical implications of: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veto power provision in the trust?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9549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71474" y="328084"/>
            <a:ext cx="11749085" cy="122925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b="1" dirty="0" smtClean="0">
                <a:solidFill>
                  <a:schemeClr val="accent1"/>
                </a:solidFill>
              </a:rPr>
              <a:t>Veto Power</a:t>
            </a:r>
            <a:endParaRPr lang="en-US" sz="5400" b="1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1474" y="1715452"/>
            <a:ext cx="10436734" cy="156966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Ethics Rules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Fla. Rule 4-1.4(b) </a:t>
            </a:r>
            <a:r>
              <a:rPr lang="en-US" sz="2400" b="1" i="1" dirty="0" smtClean="0"/>
              <a:t>Communication</a:t>
            </a:r>
            <a:endParaRPr lang="en-US" sz="2400" dirty="0" smtClean="0"/>
          </a:p>
          <a:p>
            <a:r>
              <a:rPr lang="en-US" sz="2400" b="1" dirty="0" smtClean="0">
                <a:solidFill>
                  <a:schemeClr val="tx2"/>
                </a:solidFill>
              </a:rPr>
              <a:t>Cases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i="1" dirty="0" smtClean="0"/>
              <a:t>In re </a:t>
            </a:r>
            <a:r>
              <a:rPr lang="en-US" sz="2400" b="1" dirty="0" smtClean="0"/>
              <a:t>Matter of Wayne H. </a:t>
            </a:r>
            <a:r>
              <a:rPr lang="en-US" sz="2400" b="1" dirty="0" err="1" smtClean="0"/>
              <a:t>Eisenhauer</a:t>
            </a:r>
            <a:r>
              <a:rPr lang="en-US" sz="2400" dirty="0" smtClean="0"/>
              <a:t>, 427 Mass. 448</a:t>
            </a:r>
            <a:r>
              <a:rPr lang="en-US" sz="2400" i="1" dirty="0" smtClean="0"/>
              <a:t> </a:t>
            </a:r>
            <a:r>
              <a:rPr lang="en-US" sz="2400" dirty="0" smtClean="0"/>
              <a:t>(Mass. 1998).</a:t>
            </a:r>
            <a:endParaRPr lang="en-US" sz="2400" i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6286" b="12800"/>
          <a:stretch/>
        </p:blipFill>
        <p:spPr>
          <a:xfrm>
            <a:off x="-218329" y="3515946"/>
            <a:ext cx="6464345" cy="33420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016" y="3515947"/>
            <a:ext cx="5945984" cy="334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45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Act 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Better a Witty Fool Than a Foolish Lawyer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1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Question 4: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 are the ethical implications of: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Juliet’s execution of the trust?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042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71474" y="328084"/>
            <a:ext cx="11749085" cy="122925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b="1" dirty="0" smtClean="0">
                <a:solidFill>
                  <a:schemeClr val="accent1"/>
                </a:solidFill>
              </a:rPr>
              <a:t>Execution of the Trust</a:t>
            </a:r>
            <a:endParaRPr lang="en-US" sz="5400" b="1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5318" y="2926080"/>
            <a:ext cx="4575242" cy="30358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772"/>
            <a:ext cx="7315200" cy="56512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46016" y="1231625"/>
            <a:ext cx="5874543" cy="1508105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Ethics Rules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 smtClean="0"/>
              <a:t>Fla. Rule 4-1.2 </a:t>
            </a:r>
            <a:r>
              <a:rPr lang="en-US" sz="2200" b="1" i="1" dirty="0" smtClean="0"/>
              <a:t>Scope of Representation</a:t>
            </a:r>
            <a:endParaRPr lang="en-US" sz="22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200" dirty="0" smtClean="0"/>
              <a:t>Fla. Rule 4-1.4(b) </a:t>
            </a:r>
            <a:r>
              <a:rPr lang="en-US" sz="2200" b="1" i="1" dirty="0" smtClean="0"/>
              <a:t>Communication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91685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Question 1: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 are the ethical implications of: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Juliet using money from Capulet’s estate to invest in four real estate properties?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05468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4758" y="2341668"/>
            <a:ext cx="2966027" cy="3950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208" y="918723"/>
            <a:ext cx="3382154" cy="225476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8301" y="918723"/>
            <a:ext cx="3032996" cy="4509539"/>
          </a:xfrm>
        </p:spPr>
        <p:txBody>
          <a:bodyPr/>
          <a:lstStyle/>
          <a:p>
            <a:r>
              <a:rPr lang="en-US" u="sng" dirty="0" smtClean="0"/>
              <a:t>Tuscany</a:t>
            </a:r>
            <a:r>
              <a:rPr lang="en-US" dirty="0" smtClean="0"/>
              <a:t>							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u="sng" dirty="0" smtClean="0"/>
              <a:t>Rome</a:t>
            </a:r>
            <a:endParaRPr lang="en-US" u="sng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697" y="3669342"/>
            <a:ext cx="3445665" cy="258424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10528" y="1141339"/>
            <a:ext cx="4828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/>
              <a:t>Estate Funds </a:t>
            </a:r>
            <a:r>
              <a:rPr lang="en-US" sz="3600" u="sng" dirty="0"/>
              <a:t>u</a:t>
            </a:r>
            <a:r>
              <a:rPr lang="en-US" sz="3600" u="sng" dirty="0" smtClean="0"/>
              <a:t>sed for Investments</a:t>
            </a: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2109131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3367" y="2322576"/>
            <a:ext cx="3420750" cy="40934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820" y="2322576"/>
            <a:ext cx="7912355" cy="4093428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Florida Statutes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 smtClean="0"/>
              <a:t>Fla</a:t>
            </a:r>
            <a:r>
              <a:rPr lang="en-US" sz="2000" b="1" dirty="0"/>
              <a:t>. Statute §</a:t>
            </a:r>
            <a:r>
              <a:rPr lang="en-US" sz="2000" b="1" dirty="0" smtClean="0"/>
              <a:t>732.602 </a:t>
            </a:r>
            <a:r>
              <a:rPr lang="en-US" sz="2000" dirty="0" smtClean="0"/>
              <a:t>Personal Representative 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0070C0"/>
                </a:solidFill>
              </a:rPr>
              <a:t>Ethics Rules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Fla. Rule 4-1.2(a) </a:t>
            </a:r>
            <a:r>
              <a:rPr lang="en-US" sz="2000" b="1" dirty="0" smtClean="0"/>
              <a:t>Objectives and Scope of Representation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Fla. Rule 4-1.4 </a:t>
            </a:r>
            <a:r>
              <a:rPr lang="en-US" sz="2000" b="1" dirty="0" smtClean="0"/>
              <a:t>Communication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Fla. Rule 4-1.7 </a:t>
            </a:r>
            <a:r>
              <a:rPr lang="en-US" sz="2000" b="1" dirty="0" smtClean="0"/>
              <a:t>Conflict of Interest; Current Clients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Fla. Rule 4-8.4 </a:t>
            </a:r>
            <a:r>
              <a:rPr lang="en-US" sz="2000" b="1" dirty="0" smtClean="0"/>
              <a:t>Misconduct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0070C0"/>
                </a:solidFill>
              </a:rPr>
              <a:t>Case Law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i="1" dirty="0" smtClean="0"/>
              <a:t>The Florida Bar v. Swann</a:t>
            </a:r>
            <a:r>
              <a:rPr lang="en-US" sz="2000" dirty="0" smtClean="0"/>
              <a:t>, 116 So.3d 1225 (Fla. 2013)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i="1" dirty="0" smtClean="0"/>
              <a:t>State v. </a:t>
            </a:r>
            <a:r>
              <a:rPr lang="en-US" sz="2000" b="1" i="1" dirty="0" err="1" smtClean="0"/>
              <a:t>Lahurd</a:t>
            </a:r>
            <a:r>
              <a:rPr lang="en-US" sz="2000" i="1" dirty="0" smtClean="0"/>
              <a:t>, </a:t>
            </a:r>
            <a:r>
              <a:rPr lang="en-US" sz="2000" dirty="0" smtClean="0"/>
              <a:t>632 So.2d 1101 (Fla. Dist. Ct. App. 1994)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i="1" dirty="0" smtClean="0"/>
              <a:t>The Florida Bar v. Wolf</a:t>
            </a:r>
            <a:r>
              <a:rPr lang="en-US" sz="2000" dirty="0" smtClean="0"/>
              <a:t>, 605 So.2d 461 (Fla. 1992)</a:t>
            </a:r>
            <a:endParaRPr lang="en-US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Personal Representative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547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Question 2: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 are the ethical implications of: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Juliet allowing a client to reside in one of the properties at a reduced rent?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83334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399" y="2288710"/>
            <a:ext cx="3145521" cy="2782531"/>
          </a:xfrm>
        </p:spPr>
        <p:txBody>
          <a:bodyPr/>
          <a:lstStyle/>
          <a:p>
            <a:r>
              <a:rPr lang="en-US" sz="4400" dirty="0" smtClean="0"/>
              <a:t>Offering a helping hand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112" y="1490180"/>
            <a:ext cx="5839457" cy="437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937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5533" y="2332099"/>
            <a:ext cx="7382004" cy="4401205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Florida Statutes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 smtClean="0"/>
              <a:t>Fla</a:t>
            </a:r>
            <a:r>
              <a:rPr lang="en-US" sz="2000" b="1" dirty="0"/>
              <a:t>. Statute §</a:t>
            </a:r>
            <a:r>
              <a:rPr lang="en-US" sz="2000" b="1" dirty="0" smtClean="0"/>
              <a:t>732.602 </a:t>
            </a:r>
            <a:r>
              <a:rPr lang="en-US" sz="2000" dirty="0" smtClean="0"/>
              <a:t>Personal Representative 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0070C0"/>
                </a:solidFill>
              </a:rPr>
              <a:t>Ethics Rules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Fla. Rule 4-1.2(a) </a:t>
            </a:r>
            <a:r>
              <a:rPr lang="en-US" sz="2000" b="1" dirty="0" smtClean="0"/>
              <a:t>Objectives and Scope of Representation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Fla. Rule 4-1.4 </a:t>
            </a:r>
            <a:r>
              <a:rPr lang="en-US" sz="2000" b="1" dirty="0" smtClean="0"/>
              <a:t>Communication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Fla. Rule 4-1.7 </a:t>
            </a:r>
            <a:r>
              <a:rPr lang="en-US" sz="2000" b="1" dirty="0" smtClean="0"/>
              <a:t>Conflict of Interest; Current Clients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Fla. Rule 4-8.4 </a:t>
            </a:r>
            <a:r>
              <a:rPr lang="en-US" sz="2000" b="1" dirty="0" smtClean="0"/>
              <a:t>Misconduct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0070C0"/>
                </a:solidFill>
              </a:rPr>
              <a:t>Case Law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i="1" dirty="0" smtClean="0"/>
              <a:t>The Florida Bar v. Swann</a:t>
            </a:r>
            <a:r>
              <a:rPr lang="en-US" sz="2000" dirty="0" smtClean="0"/>
              <a:t>, 116 So.3d 1225 (Fla. 2013)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i="1" dirty="0" smtClean="0"/>
              <a:t>State v. </a:t>
            </a:r>
            <a:r>
              <a:rPr lang="en-US" sz="2000" b="1" i="1" dirty="0" err="1" smtClean="0"/>
              <a:t>Lahurd</a:t>
            </a:r>
            <a:r>
              <a:rPr lang="en-US" sz="2000" i="1" dirty="0" smtClean="0"/>
              <a:t>, </a:t>
            </a:r>
            <a:r>
              <a:rPr lang="en-US" sz="2000" dirty="0" smtClean="0"/>
              <a:t>632 So.2d 1101 (Fla. Dist. Ct. App. 1994)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i="1" dirty="0" smtClean="0"/>
              <a:t>The Florida Bar v. Wolf</a:t>
            </a:r>
            <a:r>
              <a:rPr lang="en-US" sz="2000" dirty="0" smtClean="0"/>
              <a:t>, 605 So.2d 461 (Fla. 1992)</a:t>
            </a:r>
            <a:endParaRPr lang="en-US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752" y="973668"/>
            <a:ext cx="8471614" cy="727116"/>
          </a:xfrm>
        </p:spPr>
        <p:txBody>
          <a:bodyPr/>
          <a:lstStyle/>
          <a:p>
            <a:pPr algn="ctr"/>
            <a:r>
              <a:rPr lang="en-US" sz="4800" dirty="0" smtClean="0"/>
              <a:t>For Rent?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8824" y="3601992"/>
            <a:ext cx="4175083" cy="3131312"/>
          </a:xfrm>
          <a:prstGeom prst="rect">
            <a:avLst/>
          </a:prstGeom>
          <a:effectLst>
            <a:glow>
              <a:schemeClr val="accent1"/>
            </a:glow>
            <a:outerShdw blurRad="127000" dist="50800" dir="5400000" sx="65000" sy="65000" algn="ctr" rotWithShape="0">
              <a:srgbClr val="000000">
                <a:alpha val="36000"/>
              </a:srgb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 bwMode="gray">
          <a:xfrm>
            <a:off x="8274457" y="2332099"/>
            <a:ext cx="3283816" cy="1260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6600" b="1" dirty="0" smtClean="0">
                <a:solidFill>
                  <a:srgbClr val="C00000"/>
                </a:solidFill>
              </a:rPr>
              <a:t>RENTED</a:t>
            </a:r>
            <a:endParaRPr lang="en-US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0968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534</TotalTime>
  <Words>913</Words>
  <Application>Microsoft Macintosh PowerPoint</Application>
  <PresentationFormat>Widescreen</PresentationFormat>
  <Paragraphs>192</Paragraphs>
  <Slides>31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Calibri</vt:lpstr>
      <vt:lpstr>Century Gothic</vt:lpstr>
      <vt:lpstr>Wingdings 3</vt:lpstr>
      <vt:lpstr>Arial</vt:lpstr>
      <vt:lpstr>Ion Boardroom</vt:lpstr>
      <vt:lpstr>Estate Planning Council  of Greater Miami</vt:lpstr>
      <vt:lpstr>PowerPoint Presentation</vt:lpstr>
      <vt:lpstr>Act I</vt:lpstr>
      <vt:lpstr>Question 1: What are the ethical implications of:</vt:lpstr>
      <vt:lpstr>Tuscany          Rome</vt:lpstr>
      <vt:lpstr>Personal Representative </vt:lpstr>
      <vt:lpstr>Question 2: What are the ethical implications of:</vt:lpstr>
      <vt:lpstr>Offering a helping hand</vt:lpstr>
      <vt:lpstr>For Rent?</vt:lpstr>
      <vt:lpstr>Question 3: What are the ethical implications of:</vt:lpstr>
      <vt:lpstr>Documentation</vt:lpstr>
      <vt:lpstr>Act II</vt:lpstr>
      <vt:lpstr>Ophelia and Her Client</vt:lpstr>
      <vt:lpstr>Question 1</vt:lpstr>
      <vt:lpstr>1. Relationship to Drafter 2. Substantial Gift 3. Communication 4. Conflict of Interest 5. Independent Counsel</vt:lpstr>
      <vt:lpstr>PowerPoint Presentation</vt:lpstr>
      <vt:lpstr>1. Disproportionate Gift 2. Claims of Undue Influence 3. Burden of persuasion 4. Voided gift?</vt:lpstr>
      <vt:lpstr>PowerPoint Presentation</vt:lpstr>
      <vt:lpstr>PowerPoint Presentation</vt:lpstr>
      <vt:lpstr>1. Relationship to Drafter 2. Execution in Same Firm 3. Waiver 4. Incapacity 5. Simple Gift Acceptance</vt:lpstr>
      <vt:lpstr>PowerPoint Presentation</vt:lpstr>
      <vt:lpstr>1. Non-Relative Suspect 2. Claims of Undue Influence 3. Voided gift or will? 4. Fines and Disbarment</vt:lpstr>
      <vt:lpstr>Act III</vt:lpstr>
      <vt:lpstr>Question 1: What are the ethical implications of:</vt:lpstr>
      <vt:lpstr>PowerPoint Presentation</vt:lpstr>
      <vt:lpstr>Question 2: What are the ethical implications of:</vt:lpstr>
      <vt:lpstr>PowerPoint Presentation</vt:lpstr>
      <vt:lpstr>Question 3: What are the ethical implications of:</vt:lpstr>
      <vt:lpstr>PowerPoint Presentation</vt:lpstr>
      <vt:lpstr>Question 4: What are the ethical implications of:</vt:lpstr>
      <vt:lpstr>PowerPoint Presentation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Estate Planning Council of Greater Miami</dc:title>
  <dc:creator>Elizabeth Gil</dc:creator>
  <cp:lastModifiedBy>Elizabeth Gil</cp:lastModifiedBy>
  <cp:revision>37</cp:revision>
  <dcterms:created xsi:type="dcterms:W3CDTF">2016-11-04T14:37:21Z</dcterms:created>
  <dcterms:modified xsi:type="dcterms:W3CDTF">2016-11-16T15:03:55Z</dcterms:modified>
</cp:coreProperties>
</file>