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264" r:id="rId3"/>
    <p:sldId id="280" r:id="rId4"/>
    <p:sldId id="270" r:id="rId5"/>
    <p:sldId id="284" r:id="rId6"/>
    <p:sldId id="292" r:id="rId7"/>
    <p:sldId id="286" r:id="rId8"/>
    <p:sldId id="275" r:id="rId9"/>
    <p:sldId id="285" r:id="rId10"/>
    <p:sldId id="281" r:id="rId11"/>
    <p:sldId id="287" r:id="rId12"/>
    <p:sldId id="293" r:id="rId13"/>
    <p:sldId id="283" r:id="rId14"/>
    <p:sldId id="276" r:id="rId15"/>
    <p:sldId id="288" r:id="rId16"/>
    <p:sldId id="289" r:id="rId17"/>
    <p:sldId id="29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080"/>
    <a:srgbClr val="5F5F5F"/>
    <a:srgbClr val="DDDDDD"/>
    <a:srgbClr val="DDDD00"/>
    <a:srgbClr val="5D8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A190A-5C0A-4D75-83A4-E7201FF19F86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BC99F5-3CC3-4574-BD6A-D090748B40CE}">
      <dgm:prSet/>
      <dgm:spPr>
        <a:solidFill>
          <a:srgbClr val="629080"/>
        </a:solidFill>
      </dgm:spPr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Trust share 1</a:t>
          </a:r>
          <a:endParaRPr lang="en-US" dirty="0">
            <a:solidFill>
              <a:schemeClr val="tx1"/>
            </a:solidFill>
          </a:endParaRPr>
        </a:p>
      </dgm:t>
    </dgm:pt>
    <dgm:pt modelId="{02DEE16C-762B-4ABF-9FA1-E32E10F3DB58}" type="parTrans" cxnId="{74F923FE-2DB4-438F-B89F-C23E875EDEB2}">
      <dgm:prSet/>
      <dgm:spPr/>
      <dgm:t>
        <a:bodyPr/>
        <a:lstStyle/>
        <a:p>
          <a:endParaRPr lang="en-US"/>
        </a:p>
      </dgm:t>
    </dgm:pt>
    <dgm:pt modelId="{3E30F988-BDD8-442D-89EF-D291A561BA8D}" type="sibTrans" cxnId="{74F923FE-2DB4-438F-B89F-C23E875EDEB2}">
      <dgm:prSet/>
      <dgm:spPr/>
      <dgm:t>
        <a:bodyPr/>
        <a:lstStyle/>
        <a:p>
          <a:endParaRPr lang="en-US"/>
        </a:p>
      </dgm:t>
    </dgm:pt>
    <dgm:pt modelId="{47E4332A-139A-4846-AE77-470C26207110}">
      <dgm:prSet/>
      <dgm:spPr>
        <a:solidFill>
          <a:srgbClr val="629080"/>
        </a:solidFill>
      </dgm:spPr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Trust share 2</a:t>
          </a:r>
          <a:endParaRPr lang="en-US" dirty="0">
            <a:solidFill>
              <a:schemeClr val="tx1"/>
            </a:solidFill>
          </a:endParaRPr>
        </a:p>
      </dgm:t>
    </dgm:pt>
    <dgm:pt modelId="{3335C6E3-6B46-4FB1-86E6-6AAA858056F5}" type="parTrans" cxnId="{E8D2101A-D19C-48B8-B1D0-C88E86E7B435}">
      <dgm:prSet/>
      <dgm:spPr/>
      <dgm:t>
        <a:bodyPr/>
        <a:lstStyle/>
        <a:p>
          <a:endParaRPr lang="en-US"/>
        </a:p>
      </dgm:t>
    </dgm:pt>
    <dgm:pt modelId="{CA4A9701-3E9D-4ACA-A267-5DDB1D147DDA}" type="sibTrans" cxnId="{E8D2101A-D19C-48B8-B1D0-C88E86E7B435}">
      <dgm:prSet/>
      <dgm:spPr/>
      <dgm:t>
        <a:bodyPr/>
        <a:lstStyle/>
        <a:p>
          <a:endParaRPr lang="en-US"/>
        </a:p>
      </dgm:t>
    </dgm:pt>
    <dgm:pt modelId="{BC2BF64B-3106-457C-8E6E-3C64C0E1A6F7}">
      <dgm:prSet/>
      <dgm:spPr>
        <a:solidFill>
          <a:srgbClr val="629080"/>
        </a:solidFill>
      </dgm:spPr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Trust share 3</a:t>
          </a:r>
          <a:endParaRPr lang="en-US" dirty="0">
            <a:solidFill>
              <a:schemeClr val="tx1"/>
            </a:solidFill>
          </a:endParaRPr>
        </a:p>
      </dgm:t>
    </dgm:pt>
    <dgm:pt modelId="{5E713A93-8054-4579-9197-9734FA382DA5}" type="parTrans" cxnId="{4C57D5B2-E7C3-4BF3-9CF8-F71D0575951D}">
      <dgm:prSet/>
      <dgm:spPr/>
      <dgm:t>
        <a:bodyPr/>
        <a:lstStyle/>
        <a:p>
          <a:endParaRPr lang="en-US"/>
        </a:p>
      </dgm:t>
    </dgm:pt>
    <dgm:pt modelId="{EF61498E-E61C-4A31-83EB-F1DE05DC0898}" type="sibTrans" cxnId="{4C57D5B2-E7C3-4BF3-9CF8-F71D0575951D}">
      <dgm:prSet/>
      <dgm:spPr/>
      <dgm:t>
        <a:bodyPr/>
        <a:lstStyle/>
        <a:p>
          <a:endParaRPr lang="en-US"/>
        </a:p>
      </dgm:t>
    </dgm:pt>
    <dgm:pt modelId="{682D17CE-065F-4723-8967-B28CD8BB4F9A}">
      <dgm:prSet/>
      <dgm:spPr>
        <a:solidFill>
          <a:srgbClr val="629080"/>
        </a:solidFill>
      </dgm:spPr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Trust share 4</a:t>
          </a:r>
          <a:endParaRPr lang="en-US" dirty="0">
            <a:solidFill>
              <a:schemeClr val="tx1"/>
            </a:solidFill>
          </a:endParaRPr>
        </a:p>
      </dgm:t>
    </dgm:pt>
    <dgm:pt modelId="{38A89D50-6020-489C-B347-18DB1072B514}" type="parTrans" cxnId="{5D4EE1A8-D684-4FD7-8FB8-482FA4EAE599}">
      <dgm:prSet/>
      <dgm:spPr/>
      <dgm:t>
        <a:bodyPr/>
        <a:lstStyle/>
        <a:p>
          <a:endParaRPr lang="en-US"/>
        </a:p>
      </dgm:t>
    </dgm:pt>
    <dgm:pt modelId="{8D4D259A-D540-454D-BF2D-E3048FE266AD}" type="sibTrans" cxnId="{5D4EE1A8-D684-4FD7-8FB8-482FA4EAE599}">
      <dgm:prSet/>
      <dgm:spPr/>
      <dgm:t>
        <a:bodyPr/>
        <a:lstStyle/>
        <a:p>
          <a:endParaRPr lang="en-US"/>
        </a:p>
      </dgm:t>
    </dgm:pt>
    <dgm:pt modelId="{F81AEED6-0690-440F-8069-6F278D141199}">
      <dgm:prSet/>
      <dgm:spPr>
        <a:solidFill>
          <a:srgbClr val="629080"/>
        </a:solidFill>
      </dgm:spPr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Trust share 5</a:t>
          </a:r>
          <a:endParaRPr lang="en-US" dirty="0">
            <a:solidFill>
              <a:schemeClr val="tx1"/>
            </a:solidFill>
          </a:endParaRPr>
        </a:p>
      </dgm:t>
    </dgm:pt>
    <dgm:pt modelId="{9F807408-D4C7-4A87-AB15-B8B2B022FB65}" type="parTrans" cxnId="{DB2F9461-8458-4A0D-872B-B3F55EBEF70A}">
      <dgm:prSet/>
      <dgm:spPr/>
      <dgm:t>
        <a:bodyPr/>
        <a:lstStyle/>
        <a:p>
          <a:endParaRPr lang="en-US"/>
        </a:p>
      </dgm:t>
    </dgm:pt>
    <dgm:pt modelId="{21462D8F-4D2A-482B-B1D9-0AAC5A83EFA2}" type="sibTrans" cxnId="{DB2F9461-8458-4A0D-872B-B3F55EBEF70A}">
      <dgm:prSet/>
      <dgm:spPr/>
      <dgm:t>
        <a:bodyPr/>
        <a:lstStyle/>
        <a:p>
          <a:endParaRPr lang="en-US"/>
        </a:p>
      </dgm:t>
    </dgm:pt>
    <dgm:pt modelId="{C5C35852-2757-4C9A-A6AE-7F05D03754FB}" type="pres">
      <dgm:prSet presAssocID="{4EDA190A-5C0A-4D75-83A4-E7201FF19F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240954-E503-4E0C-B9CD-C6580F17B2C5}" type="pres">
      <dgm:prSet presAssocID="{88BC99F5-3CC3-4574-BD6A-D090748B40C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91012-7822-4C0E-A69E-DC488F571477}" type="pres">
      <dgm:prSet presAssocID="{3E30F988-BDD8-442D-89EF-D291A561BA8D}" presName="spacer" presStyleCnt="0"/>
      <dgm:spPr/>
    </dgm:pt>
    <dgm:pt modelId="{17A30533-1D3F-4FF2-893B-8B9C907FE66E}" type="pres">
      <dgm:prSet presAssocID="{47E4332A-139A-4846-AE77-470C26207110}" presName="parentText" presStyleLbl="node1" presStyleIdx="1" presStyleCnt="5" custLinFactNeighborX="-11158" custLinFactNeighborY="308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979A6-2146-4056-BF80-EC40BED76CBA}" type="pres">
      <dgm:prSet presAssocID="{CA4A9701-3E9D-4ACA-A267-5DDB1D147DDA}" presName="spacer" presStyleCnt="0"/>
      <dgm:spPr/>
    </dgm:pt>
    <dgm:pt modelId="{A1B241CB-E311-4EFC-B366-4FF86487623C}" type="pres">
      <dgm:prSet presAssocID="{BC2BF64B-3106-457C-8E6E-3C64C0E1A6F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60F01-9788-4C4C-A53A-D5B0B81E116E}" type="pres">
      <dgm:prSet presAssocID="{EF61498E-E61C-4A31-83EB-F1DE05DC0898}" presName="spacer" presStyleCnt="0"/>
      <dgm:spPr/>
    </dgm:pt>
    <dgm:pt modelId="{20AA1CE5-B87C-43A6-9C07-5237CCA1D2BE}" type="pres">
      <dgm:prSet presAssocID="{682D17CE-065F-4723-8967-B28CD8BB4F9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3C0E2-46CC-45C5-8AAF-D81D912E488B}" type="pres">
      <dgm:prSet presAssocID="{8D4D259A-D540-454D-BF2D-E3048FE266AD}" presName="spacer" presStyleCnt="0"/>
      <dgm:spPr/>
    </dgm:pt>
    <dgm:pt modelId="{57F2FDAA-7743-4334-9D98-155F447D8EC6}" type="pres">
      <dgm:prSet presAssocID="{F81AEED6-0690-440F-8069-6F278D14119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8830A0-422B-49B6-9333-C3ED095AE32C}" type="presOf" srcId="{682D17CE-065F-4723-8967-B28CD8BB4F9A}" destId="{20AA1CE5-B87C-43A6-9C07-5237CCA1D2BE}" srcOrd="0" destOrd="0" presId="urn:microsoft.com/office/officeart/2005/8/layout/vList2"/>
    <dgm:cxn modelId="{7E260A94-CCD4-475C-AF8E-FD8DC69D7275}" type="presOf" srcId="{4EDA190A-5C0A-4D75-83A4-E7201FF19F86}" destId="{C5C35852-2757-4C9A-A6AE-7F05D03754FB}" srcOrd="0" destOrd="0" presId="urn:microsoft.com/office/officeart/2005/8/layout/vList2"/>
    <dgm:cxn modelId="{E8D2101A-D19C-48B8-B1D0-C88E86E7B435}" srcId="{4EDA190A-5C0A-4D75-83A4-E7201FF19F86}" destId="{47E4332A-139A-4846-AE77-470C26207110}" srcOrd="1" destOrd="0" parTransId="{3335C6E3-6B46-4FB1-86E6-6AAA858056F5}" sibTransId="{CA4A9701-3E9D-4ACA-A267-5DDB1D147DDA}"/>
    <dgm:cxn modelId="{41D7AB13-1DD1-4EDC-A79A-D8A581247A37}" type="presOf" srcId="{F81AEED6-0690-440F-8069-6F278D141199}" destId="{57F2FDAA-7743-4334-9D98-155F447D8EC6}" srcOrd="0" destOrd="0" presId="urn:microsoft.com/office/officeart/2005/8/layout/vList2"/>
    <dgm:cxn modelId="{74F923FE-2DB4-438F-B89F-C23E875EDEB2}" srcId="{4EDA190A-5C0A-4D75-83A4-E7201FF19F86}" destId="{88BC99F5-3CC3-4574-BD6A-D090748B40CE}" srcOrd="0" destOrd="0" parTransId="{02DEE16C-762B-4ABF-9FA1-E32E10F3DB58}" sibTransId="{3E30F988-BDD8-442D-89EF-D291A561BA8D}"/>
    <dgm:cxn modelId="{DB2F9461-8458-4A0D-872B-B3F55EBEF70A}" srcId="{4EDA190A-5C0A-4D75-83A4-E7201FF19F86}" destId="{F81AEED6-0690-440F-8069-6F278D141199}" srcOrd="4" destOrd="0" parTransId="{9F807408-D4C7-4A87-AB15-B8B2B022FB65}" sibTransId="{21462D8F-4D2A-482B-B1D9-0AAC5A83EFA2}"/>
    <dgm:cxn modelId="{5D4EE1A8-D684-4FD7-8FB8-482FA4EAE599}" srcId="{4EDA190A-5C0A-4D75-83A4-E7201FF19F86}" destId="{682D17CE-065F-4723-8967-B28CD8BB4F9A}" srcOrd="3" destOrd="0" parTransId="{38A89D50-6020-489C-B347-18DB1072B514}" sibTransId="{8D4D259A-D540-454D-BF2D-E3048FE266AD}"/>
    <dgm:cxn modelId="{09355B82-3DDB-44EF-9976-5CF4DA72DDBD}" type="presOf" srcId="{BC2BF64B-3106-457C-8E6E-3C64C0E1A6F7}" destId="{A1B241CB-E311-4EFC-B366-4FF86487623C}" srcOrd="0" destOrd="0" presId="urn:microsoft.com/office/officeart/2005/8/layout/vList2"/>
    <dgm:cxn modelId="{9472860F-C26A-4355-8A40-F7246EC5858E}" type="presOf" srcId="{47E4332A-139A-4846-AE77-470C26207110}" destId="{17A30533-1D3F-4FF2-893B-8B9C907FE66E}" srcOrd="0" destOrd="0" presId="urn:microsoft.com/office/officeart/2005/8/layout/vList2"/>
    <dgm:cxn modelId="{4C57D5B2-E7C3-4BF3-9CF8-F71D0575951D}" srcId="{4EDA190A-5C0A-4D75-83A4-E7201FF19F86}" destId="{BC2BF64B-3106-457C-8E6E-3C64C0E1A6F7}" srcOrd="2" destOrd="0" parTransId="{5E713A93-8054-4579-9197-9734FA382DA5}" sibTransId="{EF61498E-E61C-4A31-83EB-F1DE05DC0898}"/>
    <dgm:cxn modelId="{2B5C1EEA-F6BA-4DBB-B62E-10555B5F8194}" type="presOf" srcId="{88BC99F5-3CC3-4574-BD6A-D090748B40CE}" destId="{E5240954-E503-4E0C-B9CD-C6580F17B2C5}" srcOrd="0" destOrd="0" presId="urn:microsoft.com/office/officeart/2005/8/layout/vList2"/>
    <dgm:cxn modelId="{E8F279D8-E9C0-4B6A-8A95-19714C4A2562}" type="presParOf" srcId="{C5C35852-2757-4C9A-A6AE-7F05D03754FB}" destId="{E5240954-E503-4E0C-B9CD-C6580F17B2C5}" srcOrd="0" destOrd="0" presId="urn:microsoft.com/office/officeart/2005/8/layout/vList2"/>
    <dgm:cxn modelId="{179C3CF3-982A-468D-8D2D-F65637A6E642}" type="presParOf" srcId="{C5C35852-2757-4C9A-A6AE-7F05D03754FB}" destId="{1DF91012-7822-4C0E-A69E-DC488F571477}" srcOrd="1" destOrd="0" presId="urn:microsoft.com/office/officeart/2005/8/layout/vList2"/>
    <dgm:cxn modelId="{883BE43F-A440-4CBE-ABFB-34173DC9DF79}" type="presParOf" srcId="{C5C35852-2757-4C9A-A6AE-7F05D03754FB}" destId="{17A30533-1D3F-4FF2-893B-8B9C907FE66E}" srcOrd="2" destOrd="0" presId="urn:microsoft.com/office/officeart/2005/8/layout/vList2"/>
    <dgm:cxn modelId="{7423720D-FF34-4DF4-8527-780324C66526}" type="presParOf" srcId="{C5C35852-2757-4C9A-A6AE-7F05D03754FB}" destId="{F6D979A6-2146-4056-BF80-EC40BED76CBA}" srcOrd="3" destOrd="0" presId="urn:microsoft.com/office/officeart/2005/8/layout/vList2"/>
    <dgm:cxn modelId="{A2BAB9E0-4D07-4209-96AA-EDA906C83DF8}" type="presParOf" srcId="{C5C35852-2757-4C9A-A6AE-7F05D03754FB}" destId="{A1B241CB-E311-4EFC-B366-4FF86487623C}" srcOrd="4" destOrd="0" presId="urn:microsoft.com/office/officeart/2005/8/layout/vList2"/>
    <dgm:cxn modelId="{41CDA5EA-336B-47C6-B6C1-041600EF50A7}" type="presParOf" srcId="{C5C35852-2757-4C9A-A6AE-7F05D03754FB}" destId="{61F60F01-9788-4C4C-A53A-D5B0B81E116E}" srcOrd="5" destOrd="0" presId="urn:microsoft.com/office/officeart/2005/8/layout/vList2"/>
    <dgm:cxn modelId="{78F076CA-7FC5-4961-AFA4-939832FBC7F6}" type="presParOf" srcId="{C5C35852-2757-4C9A-A6AE-7F05D03754FB}" destId="{20AA1CE5-B87C-43A6-9C07-5237CCA1D2BE}" srcOrd="6" destOrd="0" presId="urn:microsoft.com/office/officeart/2005/8/layout/vList2"/>
    <dgm:cxn modelId="{9987043A-4181-4CC8-98BD-FCCBA6485254}" type="presParOf" srcId="{C5C35852-2757-4C9A-A6AE-7F05D03754FB}" destId="{13A3C0E2-46CC-45C5-8AAF-D81D912E488B}" srcOrd="7" destOrd="0" presId="urn:microsoft.com/office/officeart/2005/8/layout/vList2"/>
    <dgm:cxn modelId="{37BDBA90-B354-4C40-9393-2F3703C49CBF}" type="presParOf" srcId="{C5C35852-2757-4C9A-A6AE-7F05D03754FB}" destId="{57F2FDAA-7743-4334-9D98-155F447D8EC6}" srcOrd="8" destOrd="0" presId="urn:microsoft.com/office/officeart/2005/8/layout/vList2"/>
  </dgm:cxnLst>
  <dgm:bg>
    <a:solidFill>
      <a:srgbClr val="629080"/>
    </a:solidFill>
  </dgm:bg>
  <dgm:whole>
    <a:ln>
      <a:solidFill>
        <a:srgbClr val="62908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A190A-5C0A-4D75-83A4-E7201FF19F86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BC99F5-3CC3-4574-BD6A-D090748B40CE}">
      <dgm:prSet/>
      <dgm:spPr>
        <a:solidFill>
          <a:srgbClr val="629080"/>
        </a:solidFill>
      </dgm:spPr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Trust share 1</a:t>
          </a:r>
          <a:endParaRPr lang="en-US" dirty="0">
            <a:solidFill>
              <a:schemeClr val="tx1"/>
            </a:solidFill>
          </a:endParaRPr>
        </a:p>
      </dgm:t>
    </dgm:pt>
    <dgm:pt modelId="{02DEE16C-762B-4ABF-9FA1-E32E10F3DB58}" type="parTrans" cxnId="{74F923FE-2DB4-438F-B89F-C23E875EDEB2}">
      <dgm:prSet/>
      <dgm:spPr/>
      <dgm:t>
        <a:bodyPr/>
        <a:lstStyle/>
        <a:p>
          <a:endParaRPr lang="en-US"/>
        </a:p>
      </dgm:t>
    </dgm:pt>
    <dgm:pt modelId="{3E30F988-BDD8-442D-89EF-D291A561BA8D}" type="sibTrans" cxnId="{74F923FE-2DB4-438F-B89F-C23E875EDEB2}">
      <dgm:prSet/>
      <dgm:spPr/>
      <dgm:t>
        <a:bodyPr/>
        <a:lstStyle/>
        <a:p>
          <a:endParaRPr lang="en-US"/>
        </a:p>
      </dgm:t>
    </dgm:pt>
    <dgm:pt modelId="{47E4332A-139A-4846-AE77-470C26207110}">
      <dgm:prSet/>
      <dgm:spPr>
        <a:solidFill>
          <a:srgbClr val="629080"/>
        </a:solidFill>
      </dgm:spPr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Trust share 2</a:t>
          </a:r>
          <a:endParaRPr lang="en-US" dirty="0">
            <a:solidFill>
              <a:schemeClr val="tx1"/>
            </a:solidFill>
          </a:endParaRPr>
        </a:p>
      </dgm:t>
    </dgm:pt>
    <dgm:pt modelId="{3335C6E3-6B46-4FB1-86E6-6AAA858056F5}" type="parTrans" cxnId="{E8D2101A-D19C-48B8-B1D0-C88E86E7B435}">
      <dgm:prSet/>
      <dgm:spPr/>
      <dgm:t>
        <a:bodyPr/>
        <a:lstStyle/>
        <a:p>
          <a:endParaRPr lang="en-US"/>
        </a:p>
      </dgm:t>
    </dgm:pt>
    <dgm:pt modelId="{CA4A9701-3E9D-4ACA-A267-5DDB1D147DDA}" type="sibTrans" cxnId="{E8D2101A-D19C-48B8-B1D0-C88E86E7B435}">
      <dgm:prSet/>
      <dgm:spPr/>
      <dgm:t>
        <a:bodyPr/>
        <a:lstStyle/>
        <a:p>
          <a:endParaRPr lang="en-US"/>
        </a:p>
      </dgm:t>
    </dgm:pt>
    <dgm:pt modelId="{BC2BF64B-3106-457C-8E6E-3C64C0E1A6F7}">
      <dgm:prSet/>
      <dgm:spPr>
        <a:solidFill>
          <a:srgbClr val="629080"/>
        </a:solidFill>
      </dgm:spPr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Trust share 3</a:t>
          </a:r>
          <a:endParaRPr lang="en-US" dirty="0">
            <a:solidFill>
              <a:schemeClr val="tx1"/>
            </a:solidFill>
          </a:endParaRPr>
        </a:p>
      </dgm:t>
    </dgm:pt>
    <dgm:pt modelId="{5E713A93-8054-4579-9197-9734FA382DA5}" type="parTrans" cxnId="{4C57D5B2-E7C3-4BF3-9CF8-F71D0575951D}">
      <dgm:prSet/>
      <dgm:spPr/>
      <dgm:t>
        <a:bodyPr/>
        <a:lstStyle/>
        <a:p>
          <a:endParaRPr lang="en-US"/>
        </a:p>
      </dgm:t>
    </dgm:pt>
    <dgm:pt modelId="{EF61498E-E61C-4A31-83EB-F1DE05DC0898}" type="sibTrans" cxnId="{4C57D5B2-E7C3-4BF3-9CF8-F71D0575951D}">
      <dgm:prSet/>
      <dgm:spPr/>
      <dgm:t>
        <a:bodyPr/>
        <a:lstStyle/>
        <a:p>
          <a:endParaRPr lang="en-US"/>
        </a:p>
      </dgm:t>
    </dgm:pt>
    <dgm:pt modelId="{682D17CE-065F-4723-8967-B28CD8BB4F9A}">
      <dgm:prSet/>
      <dgm:spPr>
        <a:solidFill>
          <a:srgbClr val="629080"/>
        </a:solidFill>
      </dgm:spPr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Trust share 4</a:t>
          </a:r>
          <a:endParaRPr lang="en-US" dirty="0">
            <a:solidFill>
              <a:schemeClr val="tx1"/>
            </a:solidFill>
          </a:endParaRPr>
        </a:p>
      </dgm:t>
    </dgm:pt>
    <dgm:pt modelId="{38A89D50-6020-489C-B347-18DB1072B514}" type="parTrans" cxnId="{5D4EE1A8-D684-4FD7-8FB8-482FA4EAE599}">
      <dgm:prSet/>
      <dgm:spPr/>
      <dgm:t>
        <a:bodyPr/>
        <a:lstStyle/>
        <a:p>
          <a:endParaRPr lang="en-US"/>
        </a:p>
      </dgm:t>
    </dgm:pt>
    <dgm:pt modelId="{8D4D259A-D540-454D-BF2D-E3048FE266AD}" type="sibTrans" cxnId="{5D4EE1A8-D684-4FD7-8FB8-482FA4EAE599}">
      <dgm:prSet/>
      <dgm:spPr/>
      <dgm:t>
        <a:bodyPr/>
        <a:lstStyle/>
        <a:p>
          <a:endParaRPr lang="en-US"/>
        </a:p>
      </dgm:t>
    </dgm:pt>
    <dgm:pt modelId="{F81AEED6-0690-440F-8069-6F278D141199}">
      <dgm:prSet/>
      <dgm:spPr>
        <a:solidFill>
          <a:srgbClr val="629080"/>
        </a:solidFill>
      </dgm:spPr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Trust share 5</a:t>
          </a:r>
          <a:endParaRPr lang="en-US" dirty="0">
            <a:solidFill>
              <a:schemeClr val="tx1"/>
            </a:solidFill>
          </a:endParaRPr>
        </a:p>
      </dgm:t>
    </dgm:pt>
    <dgm:pt modelId="{9F807408-D4C7-4A87-AB15-B8B2B022FB65}" type="parTrans" cxnId="{DB2F9461-8458-4A0D-872B-B3F55EBEF70A}">
      <dgm:prSet/>
      <dgm:spPr/>
      <dgm:t>
        <a:bodyPr/>
        <a:lstStyle/>
        <a:p>
          <a:endParaRPr lang="en-US"/>
        </a:p>
      </dgm:t>
    </dgm:pt>
    <dgm:pt modelId="{21462D8F-4D2A-482B-B1D9-0AAC5A83EFA2}" type="sibTrans" cxnId="{DB2F9461-8458-4A0D-872B-B3F55EBEF70A}">
      <dgm:prSet/>
      <dgm:spPr/>
      <dgm:t>
        <a:bodyPr/>
        <a:lstStyle/>
        <a:p>
          <a:endParaRPr lang="en-US"/>
        </a:p>
      </dgm:t>
    </dgm:pt>
    <dgm:pt modelId="{C5C35852-2757-4C9A-A6AE-7F05D03754FB}" type="pres">
      <dgm:prSet presAssocID="{4EDA190A-5C0A-4D75-83A4-E7201FF19F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240954-E503-4E0C-B9CD-C6580F17B2C5}" type="pres">
      <dgm:prSet presAssocID="{88BC99F5-3CC3-4574-BD6A-D090748B40C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91012-7822-4C0E-A69E-DC488F571477}" type="pres">
      <dgm:prSet presAssocID="{3E30F988-BDD8-442D-89EF-D291A561BA8D}" presName="spacer" presStyleCnt="0"/>
      <dgm:spPr/>
    </dgm:pt>
    <dgm:pt modelId="{17A30533-1D3F-4FF2-893B-8B9C907FE66E}" type="pres">
      <dgm:prSet presAssocID="{47E4332A-139A-4846-AE77-470C26207110}" presName="parentText" presStyleLbl="node1" presStyleIdx="1" presStyleCnt="5" custLinFactNeighborX="-11158" custLinFactNeighborY="308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979A6-2146-4056-BF80-EC40BED76CBA}" type="pres">
      <dgm:prSet presAssocID="{CA4A9701-3E9D-4ACA-A267-5DDB1D147DDA}" presName="spacer" presStyleCnt="0"/>
      <dgm:spPr/>
    </dgm:pt>
    <dgm:pt modelId="{A1B241CB-E311-4EFC-B366-4FF86487623C}" type="pres">
      <dgm:prSet presAssocID="{BC2BF64B-3106-457C-8E6E-3C64C0E1A6F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60F01-9788-4C4C-A53A-D5B0B81E116E}" type="pres">
      <dgm:prSet presAssocID="{EF61498E-E61C-4A31-83EB-F1DE05DC0898}" presName="spacer" presStyleCnt="0"/>
      <dgm:spPr/>
    </dgm:pt>
    <dgm:pt modelId="{20AA1CE5-B87C-43A6-9C07-5237CCA1D2BE}" type="pres">
      <dgm:prSet presAssocID="{682D17CE-065F-4723-8967-B28CD8BB4F9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3C0E2-46CC-45C5-8AAF-D81D912E488B}" type="pres">
      <dgm:prSet presAssocID="{8D4D259A-D540-454D-BF2D-E3048FE266AD}" presName="spacer" presStyleCnt="0"/>
      <dgm:spPr/>
    </dgm:pt>
    <dgm:pt modelId="{57F2FDAA-7743-4334-9D98-155F447D8EC6}" type="pres">
      <dgm:prSet presAssocID="{F81AEED6-0690-440F-8069-6F278D14119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F9461-8458-4A0D-872B-B3F55EBEF70A}" srcId="{4EDA190A-5C0A-4D75-83A4-E7201FF19F86}" destId="{F81AEED6-0690-440F-8069-6F278D141199}" srcOrd="4" destOrd="0" parTransId="{9F807408-D4C7-4A87-AB15-B8B2B022FB65}" sibTransId="{21462D8F-4D2A-482B-B1D9-0AAC5A83EFA2}"/>
    <dgm:cxn modelId="{D80926E1-1D42-417A-9AED-48D561B9F5E6}" type="presOf" srcId="{F81AEED6-0690-440F-8069-6F278D141199}" destId="{57F2FDAA-7743-4334-9D98-155F447D8EC6}" srcOrd="0" destOrd="0" presId="urn:microsoft.com/office/officeart/2005/8/layout/vList2"/>
    <dgm:cxn modelId="{4C57D5B2-E7C3-4BF3-9CF8-F71D0575951D}" srcId="{4EDA190A-5C0A-4D75-83A4-E7201FF19F86}" destId="{BC2BF64B-3106-457C-8E6E-3C64C0E1A6F7}" srcOrd="2" destOrd="0" parTransId="{5E713A93-8054-4579-9197-9734FA382DA5}" sibTransId="{EF61498E-E61C-4A31-83EB-F1DE05DC0898}"/>
    <dgm:cxn modelId="{E8D2101A-D19C-48B8-B1D0-C88E86E7B435}" srcId="{4EDA190A-5C0A-4D75-83A4-E7201FF19F86}" destId="{47E4332A-139A-4846-AE77-470C26207110}" srcOrd="1" destOrd="0" parTransId="{3335C6E3-6B46-4FB1-86E6-6AAA858056F5}" sibTransId="{CA4A9701-3E9D-4ACA-A267-5DDB1D147DDA}"/>
    <dgm:cxn modelId="{5D4EE1A8-D684-4FD7-8FB8-482FA4EAE599}" srcId="{4EDA190A-5C0A-4D75-83A4-E7201FF19F86}" destId="{682D17CE-065F-4723-8967-B28CD8BB4F9A}" srcOrd="3" destOrd="0" parTransId="{38A89D50-6020-489C-B347-18DB1072B514}" sibTransId="{8D4D259A-D540-454D-BF2D-E3048FE266AD}"/>
    <dgm:cxn modelId="{D4D8D883-81DE-4DF5-832E-0A5BEF6EF22B}" type="presOf" srcId="{BC2BF64B-3106-457C-8E6E-3C64C0E1A6F7}" destId="{A1B241CB-E311-4EFC-B366-4FF86487623C}" srcOrd="0" destOrd="0" presId="urn:microsoft.com/office/officeart/2005/8/layout/vList2"/>
    <dgm:cxn modelId="{CBF801EB-50B4-40E0-BCE4-BE6C3F836D54}" type="presOf" srcId="{4EDA190A-5C0A-4D75-83A4-E7201FF19F86}" destId="{C5C35852-2757-4C9A-A6AE-7F05D03754FB}" srcOrd="0" destOrd="0" presId="urn:microsoft.com/office/officeart/2005/8/layout/vList2"/>
    <dgm:cxn modelId="{74F923FE-2DB4-438F-B89F-C23E875EDEB2}" srcId="{4EDA190A-5C0A-4D75-83A4-E7201FF19F86}" destId="{88BC99F5-3CC3-4574-BD6A-D090748B40CE}" srcOrd="0" destOrd="0" parTransId="{02DEE16C-762B-4ABF-9FA1-E32E10F3DB58}" sibTransId="{3E30F988-BDD8-442D-89EF-D291A561BA8D}"/>
    <dgm:cxn modelId="{8B4AF3B2-47ED-4344-A6CD-8329818F610E}" type="presOf" srcId="{47E4332A-139A-4846-AE77-470C26207110}" destId="{17A30533-1D3F-4FF2-893B-8B9C907FE66E}" srcOrd="0" destOrd="0" presId="urn:microsoft.com/office/officeart/2005/8/layout/vList2"/>
    <dgm:cxn modelId="{F2E6DDA4-8701-4429-B412-08E2A2D969E0}" type="presOf" srcId="{88BC99F5-3CC3-4574-BD6A-D090748B40CE}" destId="{E5240954-E503-4E0C-B9CD-C6580F17B2C5}" srcOrd="0" destOrd="0" presId="urn:microsoft.com/office/officeart/2005/8/layout/vList2"/>
    <dgm:cxn modelId="{3DC6AC52-F46D-4C92-9C46-DA319389BAC9}" type="presOf" srcId="{682D17CE-065F-4723-8967-B28CD8BB4F9A}" destId="{20AA1CE5-B87C-43A6-9C07-5237CCA1D2BE}" srcOrd="0" destOrd="0" presId="urn:microsoft.com/office/officeart/2005/8/layout/vList2"/>
    <dgm:cxn modelId="{023C8E8A-BE63-4FF1-9B34-8AEB2BE19CCE}" type="presParOf" srcId="{C5C35852-2757-4C9A-A6AE-7F05D03754FB}" destId="{E5240954-E503-4E0C-B9CD-C6580F17B2C5}" srcOrd="0" destOrd="0" presId="urn:microsoft.com/office/officeart/2005/8/layout/vList2"/>
    <dgm:cxn modelId="{20B7302E-E6AF-495B-AFCB-A15EF7A26DEF}" type="presParOf" srcId="{C5C35852-2757-4C9A-A6AE-7F05D03754FB}" destId="{1DF91012-7822-4C0E-A69E-DC488F571477}" srcOrd="1" destOrd="0" presId="urn:microsoft.com/office/officeart/2005/8/layout/vList2"/>
    <dgm:cxn modelId="{66B6E3ED-37ED-4CE7-B70B-BD5BE109E71B}" type="presParOf" srcId="{C5C35852-2757-4C9A-A6AE-7F05D03754FB}" destId="{17A30533-1D3F-4FF2-893B-8B9C907FE66E}" srcOrd="2" destOrd="0" presId="urn:microsoft.com/office/officeart/2005/8/layout/vList2"/>
    <dgm:cxn modelId="{F4964289-B65E-4E48-A3B3-588A9AD85E1B}" type="presParOf" srcId="{C5C35852-2757-4C9A-A6AE-7F05D03754FB}" destId="{F6D979A6-2146-4056-BF80-EC40BED76CBA}" srcOrd="3" destOrd="0" presId="urn:microsoft.com/office/officeart/2005/8/layout/vList2"/>
    <dgm:cxn modelId="{F3601A28-1DA1-4F74-AEF4-C6B811F6A408}" type="presParOf" srcId="{C5C35852-2757-4C9A-A6AE-7F05D03754FB}" destId="{A1B241CB-E311-4EFC-B366-4FF86487623C}" srcOrd="4" destOrd="0" presId="urn:microsoft.com/office/officeart/2005/8/layout/vList2"/>
    <dgm:cxn modelId="{81884908-6D49-4BA1-AEA5-B3E8AECA1DD3}" type="presParOf" srcId="{C5C35852-2757-4C9A-A6AE-7F05D03754FB}" destId="{61F60F01-9788-4C4C-A53A-D5B0B81E116E}" srcOrd="5" destOrd="0" presId="urn:microsoft.com/office/officeart/2005/8/layout/vList2"/>
    <dgm:cxn modelId="{2760F44C-8F3C-49E2-A20C-4AC237263253}" type="presParOf" srcId="{C5C35852-2757-4C9A-A6AE-7F05D03754FB}" destId="{20AA1CE5-B87C-43A6-9C07-5237CCA1D2BE}" srcOrd="6" destOrd="0" presId="urn:microsoft.com/office/officeart/2005/8/layout/vList2"/>
    <dgm:cxn modelId="{4BAE2DAD-E619-4258-A999-A9C81EF72A00}" type="presParOf" srcId="{C5C35852-2757-4C9A-A6AE-7F05D03754FB}" destId="{13A3C0E2-46CC-45C5-8AAF-D81D912E488B}" srcOrd="7" destOrd="0" presId="urn:microsoft.com/office/officeart/2005/8/layout/vList2"/>
    <dgm:cxn modelId="{CD2998CC-0EE7-4BA9-B4A2-B45B7CB6D191}" type="presParOf" srcId="{C5C35852-2757-4C9A-A6AE-7F05D03754FB}" destId="{57F2FDAA-7743-4334-9D98-155F447D8EC6}" srcOrd="8" destOrd="0" presId="urn:microsoft.com/office/officeart/2005/8/layout/vList2"/>
  </dgm:cxnLst>
  <dgm:bg>
    <a:solidFill>
      <a:srgbClr val="629080"/>
    </a:solidFill>
  </dgm:bg>
  <dgm:whole>
    <a:ln>
      <a:solidFill>
        <a:srgbClr val="629080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40954-E503-4E0C-B9CD-C6580F17B2C5}">
      <dsp:nvSpPr>
        <dsp:cNvPr id="0" name=""/>
        <dsp:cNvSpPr/>
      </dsp:nvSpPr>
      <dsp:spPr>
        <a:xfrm>
          <a:off x="0" y="15716"/>
          <a:ext cx="1828800" cy="263835"/>
        </a:xfrm>
        <a:prstGeom prst="roundRect">
          <a:avLst/>
        </a:prstGeom>
        <a:solidFill>
          <a:srgbClr val="629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Trust share 1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879" y="28595"/>
        <a:ext cx="1803042" cy="238077"/>
      </dsp:txXfrm>
    </dsp:sp>
    <dsp:sp modelId="{17A30533-1D3F-4FF2-893B-8B9C907FE66E}">
      <dsp:nvSpPr>
        <dsp:cNvPr id="0" name=""/>
        <dsp:cNvSpPr/>
      </dsp:nvSpPr>
      <dsp:spPr>
        <a:xfrm>
          <a:off x="0" y="321013"/>
          <a:ext cx="1828800" cy="263835"/>
        </a:xfrm>
        <a:prstGeom prst="roundRect">
          <a:avLst/>
        </a:prstGeom>
        <a:solidFill>
          <a:srgbClr val="629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Trust share 2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879" y="333892"/>
        <a:ext cx="1803042" cy="238077"/>
      </dsp:txXfrm>
    </dsp:sp>
    <dsp:sp modelId="{A1B241CB-E311-4EFC-B366-4FF86487623C}">
      <dsp:nvSpPr>
        <dsp:cNvPr id="0" name=""/>
        <dsp:cNvSpPr/>
      </dsp:nvSpPr>
      <dsp:spPr>
        <a:xfrm>
          <a:off x="0" y="606746"/>
          <a:ext cx="1828800" cy="263835"/>
        </a:xfrm>
        <a:prstGeom prst="roundRect">
          <a:avLst/>
        </a:prstGeom>
        <a:solidFill>
          <a:srgbClr val="629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Trust share 3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879" y="619625"/>
        <a:ext cx="1803042" cy="238077"/>
      </dsp:txXfrm>
    </dsp:sp>
    <dsp:sp modelId="{20AA1CE5-B87C-43A6-9C07-5237CCA1D2BE}">
      <dsp:nvSpPr>
        <dsp:cNvPr id="0" name=""/>
        <dsp:cNvSpPr/>
      </dsp:nvSpPr>
      <dsp:spPr>
        <a:xfrm>
          <a:off x="0" y="902261"/>
          <a:ext cx="1828800" cy="263835"/>
        </a:xfrm>
        <a:prstGeom prst="roundRect">
          <a:avLst/>
        </a:prstGeom>
        <a:solidFill>
          <a:srgbClr val="629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Trust share 4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879" y="915140"/>
        <a:ext cx="1803042" cy="238077"/>
      </dsp:txXfrm>
    </dsp:sp>
    <dsp:sp modelId="{57F2FDAA-7743-4334-9D98-155F447D8EC6}">
      <dsp:nvSpPr>
        <dsp:cNvPr id="0" name=""/>
        <dsp:cNvSpPr/>
      </dsp:nvSpPr>
      <dsp:spPr>
        <a:xfrm>
          <a:off x="0" y="1197776"/>
          <a:ext cx="1828800" cy="263835"/>
        </a:xfrm>
        <a:prstGeom prst="roundRect">
          <a:avLst/>
        </a:prstGeom>
        <a:solidFill>
          <a:srgbClr val="629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Trust share 5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879" y="1210655"/>
        <a:ext cx="1803042" cy="238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40954-E503-4E0C-B9CD-C6580F17B2C5}">
      <dsp:nvSpPr>
        <dsp:cNvPr id="0" name=""/>
        <dsp:cNvSpPr/>
      </dsp:nvSpPr>
      <dsp:spPr>
        <a:xfrm>
          <a:off x="0" y="15716"/>
          <a:ext cx="1828800" cy="263835"/>
        </a:xfrm>
        <a:prstGeom prst="roundRect">
          <a:avLst/>
        </a:prstGeom>
        <a:solidFill>
          <a:srgbClr val="629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Trust share 1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879" y="28595"/>
        <a:ext cx="1803042" cy="238077"/>
      </dsp:txXfrm>
    </dsp:sp>
    <dsp:sp modelId="{17A30533-1D3F-4FF2-893B-8B9C907FE66E}">
      <dsp:nvSpPr>
        <dsp:cNvPr id="0" name=""/>
        <dsp:cNvSpPr/>
      </dsp:nvSpPr>
      <dsp:spPr>
        <a:xfrm>
          <a:off x="0" y="321013"/>
          <a:ext cx="1828800" cy="263835"/>
        </a:xfrm>
        <a:prstGeom prst="roundRect">
          <a:avLst/>
        </a:prstGeom>
        <a:solidFill>
          <a:srgbClr val="629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Trust share 2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879" y="333892"/>
        <a:ext cx="1803042" cy="238077"/>
      </dsp:txXfrm>
    </dsp:sp>
    <dsp:sp modelId="{A1B241CB-E311-4EFC-B366-4FF86487623C}">
      <dsp:nvSpPr>
        <dsp:cNvPr id="0" name=""/>
        <dsp:cNvSpPr/>
      </dsp:nvSpPr>
      <dsp:spPr>
        <a:xfrm>
          <a:off x="0" y="606746"/>
          <a:ext cx="1828800" cy="263835"/>
        </a:xfrm>
        <a:prstGeom prst="roundRect">
          <a:avLst/>
        </a:prstGeom>
        <a:solidFill>
          <a:srgbClr val="629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Trust share 3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879" y="619625"/>
        <a:ext cx="1803042" cy="238077"/>
      </dsp:txXfrm>
    </dsp:sp>
    <dsp:sp modelId="{20AA1CE5-B87C-43A6-9C07-5237CCA1D2BE}">
      <dsp:nvSpPr>
        <dsp:cNvPr id="0" name=""/>
        <dsp:cNvSpPr/>
      </dsp:nvSpPr>
      <dsp:spPr>
        <a:xfrm>
          <a:off x="0" y="902261"/>
          <a:ext cx="1828800" cy="263835"/>
        </a:xfrm>
        <a:prstGeom prst="roundRect">
          <a:avLst/>
        </a:prstGeom>
        <a:solidFill>
          <a:srgbClr val="629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Trust share 4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879" y="915140"/>
        <a:ext cx="1803042" cy="238077"/>
      </dsp:txXfrm>
    </dsp:sp>
    <dsp:sp modelId="{57F2FDAA-7743-4334-9D98-155F447D8EC6}">
      <dsp:nvSpPr>
        <dsp:cNvPr id="0" name=""/>
        <dsp:cNvSpPr/>
      </dsp:nvSpPr>
      <dsp:spPr>
        <a:xfrm>
          <a:off x="0" y="1197776"/>
          <a:ext cx="1828800" cy="263835"/>
        </a:xfrm>
        <a:prstGeom prst="roundRect">
          <a:avLst/>
        </a:prstGeom>
        <a:solidFill>
          <a:srgbClr val="629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Trust share 5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879" y="1210655"/>
        <a:ext cx="1803042" cy="238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32397-46E2-4978-883A-6393AD0CC02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2CCA7-F574-4C12-928F-88581078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51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A4A29F-10A2-4E88-824B-3445FCD289FF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63DF0C-DA62-4D69-BB5C-1E30CE043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3DF0C-DA62-4D69-BB5C-1E30CE043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1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3DF0C-DA62-4D69-BB5C-1E30CE0434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1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3DF0C-DA62-4D69-BB5C-1E30CE0434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1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3DF0C-DA62-4D69-BB5C-1E30CE0434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1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45ECAD5-5118-403C-887B-DD74DC3C60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2148840"/>
            <a:ext cx="0" cy="1472184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8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274320"/>
            <a:ext cx="0" cy="9144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6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5D87A1"/>
                </a:solidFill>
                <a:latin typeface="Corbe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5D87A1"/>
                </a:solidFill>
                <a:latin typeface="Corbe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14400" y="274320"/>
            <a:ext cx="0" cy="9144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14400" y="274320"/>
            <a:ext cx="0" cy="9144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3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14400" y="274320"/>
            <a:ext cx="0" cy="9144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3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5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7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304800"/>
            <a:ext cx="0" cy="11430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04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800600"/>
            <a:ext cx="5907088" cy="56673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4800600"/>
            <a:ext cx="0" cy="5715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7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_One Profess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14400" y="274320"/>
            <a:ext cx="0" cy="9144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38400" y="2251075"/>
            <a:ext cx="5410200" cy="2092325"/>
          </a:xfrm>
        </p:spPr>
        <p:txBody>
          <a:bodyPr/>
          <a:lstStyle>
            <a:lvl1pPr>
              <a:defRPr sz="1600" baseline="0"/>
            </a:lvl1pPr>
          </a:lstStyle>
          <a:p>
            <a:pPr marL="0" indent="0">
              <a:buNone/>
            </a:pPr>
            <a:r>
              <a:rPr lang="en-US" dirty="0" smtClean="0"/>
              <a:t>Your title and contact info</a:t>
            </a:r>
          </a:p>
          <a:p>
            <a:pPr marL="0" indent="0">
              <a:buNone/>
            </a:pPr>
            <a:r>
              <a:rPr lang="en-US" dirty="0" smtClean="0"/>
              <a:t>Your practice area/department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Email: xxxxxxx@kaufmanrossin.com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Phone: XXX.XXX.XXXX</a:t>
            </a:r>
          </a:p>
          <a:p>
            <a:pPr marL="0" indent="0">
              <a:buNone/>
            </a:pPr>
            <a:r>
              <a:rPr lang="en-US" dirty="0" smtClean="0"/>
              <a:t>Your website bio page URL, if any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1600200"/>
            <a:ext cx="5410200" cy="533400"/>
          </a:xfrm>
        </p:spPr>
        <p:txBody>
          <a:bodyPr>
            <a:normAutofit/>
          </a:bodyPr>
          <a:lstStyle>
            <a:lvl1pPr marL="0" indent="0">
              <a:buNone/>
              <a:defRPr sz="2600" b="1" baseline="0">
                <a:solidFill>
                  <a:srgbClr val="5D87A1"/>
                </a:solidFill>
                <a:latin typeface="Corbel" pitchFamily="34" charset="0"/>
              </a:defRPr>
            </a:lvl1pPr>
          </a:lstStyle>
          <a:p>
            <a:pPr lvl="0"/>
            <a:r>
              <a:rPr lang="en-US" dirty="0" smtClean="0"/>
              <a:t>Your name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00200"/>
            <a:ext cx="1828800" cy="2743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headshot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4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_Two Professio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14400" y="274320"/>
            <a:ext cx="0" cy="9144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00200" y="2209801"/>
            <a:ext cx="6400800" cy="1409700"/>
          </a:xfrm>
        </p:spPr>
        <p:txBody>
          <a:bodyPr/>
          <a:lstStyle>
            <a:lvl1pPr>
              <a:defRPr sz="1600"/>
            </a:lvl1pPr>
          </a:lstStyle>
          <a:p>
            <a:pPr marL="0" indent="0">
              <a:buNone/>
            </a:pPr>
            <a:r>
              <a:rPr lang="en-US" dirty="0" smtClean="0"/>
              <a:t>Professional’s title and contact info</a:t>
            </a:r>
          </a:p>
          <a:p>
            <a:pPr marL="0" indent="0">
              <a:buNone/>
            </a:pPr>
            <a:r>
              <a:rPr lang="en-US" dirty="0" smtClean="0"/>
              <a:t>Practice area/department</a:t>
            </a:r>
          </a:p>
          <a:p>
            <a:pPr marL="0" indent="0">
              <a:buNone/>
            </a:pPr>
            <a:r>
              <a:rPr lang="en-US" dirty="0" smtClean="0"/>
              <a:t>Email: xxxxxxxx@kaufmanrossin.com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Phone: XXX.XXX.XXXX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676400" y="4495800"/>
            <a:ext cx="6400800" cy="14097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indent="0">
              <a:buNone/>
            </a:pPr>
            <a:r>
              <a:rPr lang="en-US" dirty="0" smtClean="0"/>
              <a:t>Professional’s title and contact info</a:t>
            </a:r>
          </a:p>
          <a:p>
            <a:pPr marL="0" indent="0">
              <a:buNone/>
            </a:pPr>
            <a:r>
              <a:rPr lang="en-US" dirty="0" smtClean="0"/>
              <a:t>Practice area/department</a:t>
            </a:r>
          </a:p>
          <a:p>
            <a:pPr marL="0" indent="0">
              <a:buNone/>
            </a:pPr>
            <a:r>
              <a:rPr lang="en-US" dirty="0" smtClean="0"/>
              <a:t>Email: xxxxxxxx@kaufmanrossin.com</a:t>
            </a:r>
          </a:p>
          <a:p>
            <a:pPr marL="0" indent="0">
              <a:buNone/>
            </a:pPr>
            <a:r>
              <a:rPr lang="en-US" dirty="0" smtClean="0"/>
              <a:t>Phone: XXX.XXX.XXXX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0200"/>
            <a:ext cx="7391400" cy="5334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5D87A1"/>
                </a:solidFill>
                <a:latin typeface="Corbel" pitchFamily="34" charset="0"/>
              </a:defRPr>
            </a:lvl1pPr>
          </a:lstStyle>
          <a:p>
            <a:pPr lvl="0"/>
            <a:r>
              <a:rPr lang="en-US" dirty="0" smtClean="0"/>
              <a:t>First professional’s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886200"/>
            <a:ext cx="7391400" cy="5334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5D87A1"/>
                </a:solidFill>
                <a:latin typeface="Corbel" pitchFamily="34" charset="0"/>
              </a:defRPr>
            </a:lvl1pPr>
          </a:lstStyle>
          <a:p>
            <a:pPr lvl="0"/>
            <a:r>
              <a:rPr lang="en-US" dirty="0" smtClean="0"/>
              <a:t>Second professional’s name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" y="2209800"/>
            <a:ext cx="990600" cy="144780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icon to add headshot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4495800"/>
            <a:ext cx="990600" cy="144780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icon to add headshot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1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90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199"/>
            <a:ext cx="6400800" cy="144780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85669D4-9E57-4F9A-B92D-E059089EC27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47416"/>
            <a:ext cx="0" cy="1472184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1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274320"/>
            <a:ext cx="0" cy="9144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89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90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199"/>
            <a:ext cx="6400800" cy="144780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85669D4-9E57-4F9A-B92D-E059089EC27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47416"/>
            <a:ext cx="0" cy="1472184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90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199"/>
            <a:ext cx="6400800" cy="144780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85669D4-9E57-4F9A-B92D-E059089EC27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47416"/>
            <a:ext cx="0" cy="1472184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0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274320"/>
            <a:ext cx="0" cy="9144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7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ctr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45ECAD5-5118-403C-887B-DD74DC3C60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76" y="4419600"/>
            <a:ext cx="0" cy="13716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77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513" y="4406900"/>
            <a:ext cx="5145087" cy="1362075"/>
          </a:xfrm>
        </p:spPr>
        <p:txBody>
          <a:bodyPr anchor="ctr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513" y="2514600"/>
            <a:ext cx="5145087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65576" y="4419600"/>
            <a:ext cx="0" cy="13716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:\Marketing\GRAPHICS\PP slides\3x10-graphicguy-girl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743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68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513" y="4406900"/>
            <a:ext cx="5145087" cy="1362075"/>
          </a:xfrm>
        </p:spPr>
        <p:txBody>
          <a:bodyPr anchor="ctr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513" y="2514600"/>
            <a:ext cx="5145087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65576" y="4419600"/>
            <a:ext cx="0" cy="13716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2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513" y="4406900"/>
            <a:ext cx="5145087" cy="1362075"/>
          </a:xfrm>
        </p:spPr>
        <p:txBody>
          <a:bodyPr anchor="ctr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513" y="2514600"/>
            <a:ext cx="5145087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65576" y="4419600"/>
            <a:ext cx="0" cy="137160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0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480666"/>
            <a:ext cx="9144000" cy="381000"/>
            <a:chOff x="0" y="6477000"/>
            <a:chExt cx="9144000" cy="381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6526704"/>
              <a:ext cx="1981200" cy="288925"/>
            </a:xfrm>
            <a:prstGeom prst="rect">
              <a:avLst/>
            </a:prstGeom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45ECAD5-5118-403C-887B-DD74DC3C60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6" r:id="rId4"/>
    <p:sldLayoutId id="2147483650" r:id="rId5"/>
    <p:sldLayoutId id="2147483651" r:id="rId6"/>
    <p:sldLayoutId id="2147483661" r:id="rId7"/>
    <p:sldLayoutId id="2147483667" r:id="rId8"/>
    <p:sldLayoutId id="2147483662" r:id="rId9"/>
    <p:sldLayoutId id="2147483652" r:id="rId10"/>
    <p:sldLayoutId id="2147483653" r:id="rId11"/>
    <p:sldLayoutId id="2147483654" r:id="rId12"/>
    <p:sldLayoutId id="2147483665" r:id="rId13"/>
    <p:sldLayoutId id="2147483655" r:id="rId14"/>
    <p:sldLayoutId id="2147483664" r:id="rId15"/>
    <p:sldLayoutId id="2147483656" r:id="rId16"/>
    <p:sldLayoutId id="2147483657" r:id="rId17"/>
    <p:sldLayoutId id="2147483669" r:id="rId18"/>
    <p:sldLayoutId id="2147483668" r:id="rId19"/>
    <p:sldLayoutId id="2147483658" r:id="rId20"/>
    <p:sldLayoutId id="2147483659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629080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•"/>
        <a:defRPr sz="2000" kern="1200">
          <a:solidFill>
            <a:srgbClr val="5F5F5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–"/>
        <a:defRPr sz="1800" kern="1200">
          <a:solidFill>
            <a:srgbClr val="5F5F5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•"/>
        <a:defRPr sz="1600" kern="1200">
          <a:solidFill>
            <a:srgbClr val="5F5F5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–"/>
        <a:defRPr sz="1400" kern="1200">
          <a:solidFill>
            <a:srgbClr val="5F5F5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itchFamily="34" charset="0"/>
        <a:buChar char="»"/>
        <a:defRPr sz="1400" kern="1200">
          <a:solidFill>
            <a:srgbClr val="5F5F5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bendana@kaufmanrossin.com" TargetMode="External"/><Relationship Id="rId2" Type="http://schemas.openxmlformats.org/officeDocument/2006/relationships/hyperlink" Target="mailto:janzivino@kaufmanrossin.com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of a Complex Fiduciary Income Tax Return Form 1041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5F5F5F"/>
                </a:solidFill>
              </a:rPr>
              <a:t>John R. Anzivino, CPA</a:t>
            </a:r>
          </a:p>
          <a:p>
            <a:r>
              <a:rPr lang="en-US" i="1" dirty="0" smtClean="0">
                <a:solidFill>
                  <a:srgbClr val="5F5F5F"/>
                </a:solidFill>
              </a:rPr>
              <a:t>Claudia M. Bendana, CPA</a:t>
            </a:r>
          </a:p>
          <a:p>
            <a:r>
              <a:rPr lang="en-US" i="1" dirty="0" smtClean="0">
                <a:solidFill>
                  <a:srgbClr val="5F5F5F"/>
                </a:solidFill>
              </a:rPr>
              <a:t>Kaufman Rossin</a:t>
            </a:r>
          </a:p>
          <a:p>
            <a:r>
              <a:rPr lang="en-US" dirty="0" smtClean="0">
                <a:solidFill>
                  <a:srgbClr val="5F5F5F"/>
                </a:solidFill>
              </a:rPr>
              <a:t>November 19, 2015</a:t>
            </a: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3697" y="152400"/>
            <a:ext cx="8129587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Separate Shares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344784"/>
            <a:ext cx="1828800" cy="2617616"/>
          </a:xfrm>
          <a:prstGeom prst="roundRect">
            <a:avLst/>
          </a:prstGeom>
          <a:solidFill>
            <a:srgbClr val="629080"/>
          </a:solidFill>
          <a:ln>
            <a:solidFill>
              <a:srgbClr val="629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Estate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19178" y="1329690"/>
            <a:ext cx="2220283" cy="2632710"/>
          </a:xfrm>
          <a:prstGeom prst="roundRect">
            <a:avLst/>
          </a:prstGeom>
          <a:solidFill>
            <a:srgbClr val="629080"/>
          </a:solidFill>
          <a:ln>
            <a:solidFill>
              <a:srgbClr val="629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Revocable Trust #1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08370" y="1462746"/>
            <a:ext cx="1888715" cy="2791100"/>
          </a:xfrm>
          <a:prstGeom prst="roundRect">
            <a:avLst/>
          </a:prstGeom>
          <a:solidFill>
            <a:srgbClr val="629080"/>
          </a:solidFill>
          <a:ln>
            <a:solidFill>
              <a:srgbClr val="629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S-Corp Revocable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Trust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49593" y="914400"/>
            <a:ext cx="1600200" cy="762000"/>
          </a:xfrm>
          <a:prstGeom prst="ellipse">
            <a:avLst/>
          </a:prstGeom>
          <a:solidFill>
            <a:srgbClr val="629080"/>
          </a:solidFill>
          <a:ln>
            <a:solidFill>
              <a:srgbClr val="629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Specific bequest Trust 1</a:t>
            </a:r>
          </a:p>
        </p:txBody>
      </p:sp>
      <p:sp>
        <p:nvSpPr>
          <p:cNvPr id="33" name="Oval 32"/>
          <p:cNvSpPr/>
          <p:nvPr/>
        </p:nvSpPr>
        <p:spPr>
          <a:xfrm>
            <a:off x="5249594" y="1806527"/>
            <a:ext cx="1600199" cy="822227"/>
          </a:xfrm>
          <a:prstGeom prst="ellipse">
            <a:avLst/>
          </a:prstGeom>
          <a:solidFill>
            <a:srgbClr val="629080"/>
          </a:solidFill>
          <a:ln>
            <a:solidFill>
              <a:srgbClr val="629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Specific bequest Trust 2</a:t>
            </a:r>
          </a:p>
        </p:txBody>
      </p:sp>
      <p:sp>
        <p:nvSpPr>
          <p:cNvPr id="34" name="Oval 33"/>
          <p:cNvSpPr/>
          <p:nvPr/>
        </p:nvSpPr>
        <p:spPr>
          <a:xfrm>
            <a:off x="5249594" y="2770016"/>
            <a:ext cx="1600200" cy="762000"/>
          </a:xfrm>
          <a:prstGeom prst="ellipse">
            <a:avLst/>
          </a:prstGeom>
          <a:solidFill>
            <a:srgbClr val="629080"/>
          </a:solidFill>
          <a:ln>
            <a:solidFill>
              <a:srgbClr val="629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Specific bequest Trust 3</a:t>
            </a:r>
          </a:p>
        </p:txBody>
      </p:sp>
      <p:sp>
        <p:nvSpPr>
          <p:cNvPr id="36" name="Oval 35"/>
          <p:cNvSpPr/>
          <p:nvPr/>
        </p:nvSpPr>
        <p:spPr>
          <a:xfrm>
            <a:off x="5255456" y="3743178"/>
            <a:ext cx="1600200" cy="762000"/>
          </a:xfrm>
          <a:prstGeom prst="ellipse">
            <a:avLst/>
          </a:prstGeom>
          <a:solidFill>
            <a:srgbClr val="629080"/>
          </a:solidFill>
          <a:ln>
            <a:solidFill>
              <a:srgbClr val="629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Specific bequest Trust </a:t>
            </a:r>
            <a:r>
              <a:rPr lang="en-US" sz="1400" b="1" dirty="0" smtClean="0">
                <a:solidFill>
                  <a:schemeClr val="bg1"/>
                </a:solidFill>
              </a:rPr>
              <a:t>4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495800" y="1339507"/>
            <a:ext cx="571500" cy="3368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507960" y="2306705"/>
            <a:ext cx="64265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95800" y="3209547"/>
            <a:ext cx="6477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39461" y="3962400"/>
            <a:ext cx="711156" cy="2479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32872" y="4086371"/>
            <a:ext cx="0" cy="850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32871" y="4253846"/>
            <a:ext cx="131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Residue</a:t>
            </a:r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0493748"/>
              </p:ext>
            </p:extLst>
          </p:nvPr>
        </p:nvGraphicFramePr>
        <p:xfrm>
          <a:off x="7053857" y="4936787"/>
          <a:ext cx="18288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7" name="Straight Arrow Connector 46"/>
          <p:cNvCxnSpPr/>
          <p:nvPr/>
        </p:nvCxnSpPr>
        <p:spPr>
          <a:xfrm>
            <a:off x="7924800" y="4279771"/>
            <a:ext cx="0" cy="561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241879242"/>
              </p:ext>
            </p:extLst>
          </p:nvPr>
        </p:nvGraphicFramePr>
        <p:xfrm>
          <a:off x="2475914" y="4965970"/>
          <a:ext cx="18288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4800" y="4471560"/>
            <a:ext cx="107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</p:spPr>
        <p:txBody>
          <a:bodyPr/>
          <a:lstStyle/>
          <a:p>
            <a:fld id="{F45ECAD5-5118-403C-887B-DD74DC3C60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7" grpId="0" animBg="1"/>
      <p:bldP spid="3" grpId="0" animBg="1"/>
      <p:bldP spid="33" grpId="0" animBg="1"/>
      <p:bldP spid="34" grpId="0" animBg="1"/>
      <p:bldP spid="36" grpId="0" animBg="1"/>
      <p:bldP spid="11" grpId="0"/>
      <p:bldGraphic spid="14" grpId="0">
        <p:bldAsOne/>
      </p:bldGraphic>
      <p:bldGraphic spid="20" grpId="0">
        <p:bldAsOne/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304800"/>
            <a:ext cx="7924800" cy="8683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Fiduciary </a:t>
            </a:r>
            <a:r>
              <a:rPr lang="en-US" sz="2400" dirty="0"/>
              <a:t>Accounting Income and Distributable Net Income </a:t>
            </a:r>
            <a:r>
              <a:rPr lang="en-US" sz="2400" dirty="0" smtClean="0"/>
              <a:t>Flow – Year 1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0" y="1490859"/>
            <a:ext cx="1981200" cy="2370173"/>
          </a:xfrm>
          <a:prstGeom prst="roundRect">
            <a:avLst/>
          </a:prstGeom>
          <a:solidFill>
            <a:srgbClr val="629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Estate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 distributions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5200" y="1490859"/>
            <a:ext cx="1905000" cy="2370173"/>
          </a:xfrm>
          <a:prstGeom prst="roundRect">
            <a:avLst/>
          </a:prstGeom>
          <a:solidFill>
            <a:srgbClr val="629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Revocable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Trust #1 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Partial funding of specific bequests in trust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84800" y="1472944"/>
            <a:ext cx="1964915" cy="2388088"/>
          </a:xfrm>
          <a:prstGeom prst="roundRect">
            <a:avLst/>
          </a:prstGeom>
          <a:solidFill>
            <a:srgbClr val="629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S-Corp Revocable Trust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 income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 distributions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419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Revocable Trust #1 partial funding of the specific bequests in trust causes a portion of DNI of the Revocable Trust #1 only to be allocated to those specific devisee trusts</a:t>
            </a:r>
          </a:p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</p:spPr>
        <p:txBody>
          <a:bodyPr/>
          <a:lstStyle/>
          <a:p>
            <a:fld id="{F45ECAD5-5118-403C-887B-DD74DC3C60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304800"/>
            <a:ext cx="7924800" cy="8683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Allocation of Fiduciary Accounting Income to Specific Devisees in Trust - Year 1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</p:spPr>
        <p:txBody>
          <a:bodyPr/>
          <a:lstStyle/>
          <a:p>
            <a:fld id="{F45ECAD5-5118-403C-887B-DD74DC3C60F1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49540"/>
              </p:ext>
            </p:extLst>
          </p:nvPr>
        </p:nvGraphicFramePr>
        <p:xfrm>
          <a:off x="914400" y="1600201"/>
          <a:ext cx="7010401" cy="3873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1418"/>
                <a:gridCol w="2124364"/>
                <a:gridCol w="1274619"/>
              </a:tblGrid>
              <a:tr h="26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Revocable Trust #1 Assets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DOD Value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08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Marketable Securities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</a:rPr>
                        <a:t>           36,000,000.00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Retirement Account payable to Trust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</a:rPr>
                        <a:t>                200,000.00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Annuities payable to Trust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</a:rPr>
                        <a:t>             3,500,000.00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08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14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Total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Assets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1" u="none" strike="noStrike" dirty="0">
                          <a:effectLst/>
                        </a:rPr>
                        <a:t>          39,700,000.00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214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4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Specific Bequests in Trust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4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Trust #1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2,000,000.00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5.04%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4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Trust #2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2,000,000.00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5.04%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4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Trust #3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500,000.00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1.26%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4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Trust #4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500,000.00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1.26%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40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Residue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34,700,000.00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87.41%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513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FAI Allocation Denominator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39,700,000.00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100.00%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38" y="228600"/>
            <a:ext cx="5252523" cy="1096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Fiduciary Accounting Income and Distributable Net Income Flow – Year 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4572000"/>
            <a:ext cx="3581400" cy="1600200"/>
          </a:xfrm>
        </p:spPr>
        <p:txBody>
          <a:bodyPr>
            <a:noAutofit/>
          </a:bodyPr>
          <a:lstStyle/>
          <a:p>
            <a:r>
              <a:rPr lang="en-US" sz="1400" dirty="0" smtClean="0"/>
              <a:t>4 Specific bequest trusts receive DNI based on their share of Fiduciary Accounting Income</a:t>
            </a:r>
          </a:p>
          <a:p>
            <a:r>
              <a:rPr lang="en-US" sz="1400" dirty="0" smtClean="0"/>
              <a:t>Residuary beneficiaries receive balance of DNI in equal shares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4495800"/>
            <a:ext cx="3200398" cy="13716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DNI remains in the trust</a:t>
            </a:r>
          </a:p>
          <a:p>
            <a:r>
              <a:rPr lang="en-US" sz="1400" dirty="0" smtClean="0"/>
              <a:t>Business income not subject to Net Investment Income Tax due material participation by the fiduciary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2057400"/>
            <a:ext cx="2438400" cy="1442803"/>
          </a:xfrm>
          <a:prstGeom prst="roundRect">
            <a:avLst/>
          </a:prstGeom>
          <a:solidFill>
            <a:srgbClr val="629080"/>
          </a:solidFill>
          <a:ln>
            <a:solidFill>
              <a:srgbClr val="629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Estate 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Revocable Trust #1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Income 1,000,000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6924" y="1986196"/>
            <a:ext cx="2291275" cy="1514007"/>
          </a:xfrm>
          <a:prstGeom prst="roundRect">
            <a:avLst/>
          </a:prstGeom>
          <a:solidFill>
            <a:srgbClr val="629080"/>
          </a:solidFill>
          <a:ln>
            <a:solidFill>
              <a:srgbClr val="629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 Corp Revocable Trust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Business income $25,000,000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81186" y="2362200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0" y="333983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48100" y="1893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$21,000,000 loan to pay estate tax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6433623" y="609600"/>
            <a:ext cx="1757876" cy="896567"/>
          </a:xfrm>
          <a:prstGeom prst="ellipse">
            <a:avLst/>
          </a:prstGeom>
          <a:solidFill>
            <a:srgbClr val="629080"/>
          </a:solidFill>
          <a:ln>
            <a:solidFill>
              <a:srgbClr val="629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 Corp </a:t>
            </a:r>
            <a:r>
              <a:rPr lang="en-US" dirty="0" smtClean="0"/>
              <a:t> </a:t>
            </a:r>
            <a:r>
              <a:rPr lang="en-US" sz="1200" dirty="0" smtClean="0"/>
              <a:t>Distribution</a:t>
            </a:r>
            <a:r>
              <a:rPr lang="en-US" dirty="0" smtClean="0"/>
              <a:t> </a:t>
            </a:r>
            <a:r>
              <a:rPr lang="en-US" sz="1200" dirty="0" smtClean="0"/>
              <a:t>$2,400,000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3022592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$2,400,000 Loan Payment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3657600"/>
            <a:ext cx="0" cy="723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12043" y="3725159"/>
            <a:ext cx="298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$2,400,000  residuary distributions</a:t>
            </a:r>
          </a:p>
          <a:p>
            <a:r>
              <a:rPr lang="en-US" sz="1400" dirty="0" smtClean="0"/>
              <a:t>$2,500,000  specific </a:t>
            </a:r>
            <a:r>
              <a:rPr lang="en-US" sz="1400" dirty="0"/>
              <a:t>bequests in </a:t>
            </a:r>
            <a:r>
              <a:rPr lang="en-US" sz="1400" dirty="0" smtClean="0"/>
              <a:t>trust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34200" y="3657600"/>
            <a:ext cx="0" cy="723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90032" y="3832881"/>
            <a:ext cx="1869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$0 distributions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09922" y="1578719"/>
            <a:ext cx="0" cy="314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7" grpId="0" animBg="1"/>
      <p:bldP spid="17" grpId="0"/>
      <p:bldP spid="18" grpId="0" animBg="1"/>
      <p:bldP spid="19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 Participation and Net Investment Income Tax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469(h) states that material participation requires “regular continuous and substantial” involvement in the operations of the business.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sole fiduciary of S-Corp Revocable Trust is involved in the operations of the business on a regular, continuous and substantial basis.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the Trust makes distributions to beneficiaries </a:t>
            </a:r>
            <a:r>
              <a:rPr lang="en-US" dirty="0" smtClean="0"/>
              <a:t>who do </a:t>
            </a:r>
            <a:r>
              <a:rPr lang="en-US" dirty="0"/>
              <a:t>not materially participate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Reg</a:t>
            </a:r>
            <a:r>
              <a:rPr lang="en-US" dirty="0" smtClean="0"/>
              <a:t> 1.1411-3(e)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§691 Income in Respect of Decedent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Income in respect of a decedent (“IRD”) is gross income a decedent was entitled to receive at the time of death but not included on the final Form 1040</a:t>
            </a:r>
          </a:p>
          <a:p>
            <a:pPr marL="0" indent="0">
              <a:buNone/>
            </a:pPr>
            <a:r>
              <a:rPr lang="en-US" dirty="0" smtClean="0"/>
              <a:t>       Examples: unpaid wages, installment sales, annuities, IRAs</a:t>
            </a:r>
          </a:p>
          <a:p>
            <a:endParaRPr lang="en-US" dirty="0" smtClean="0"/>
          </a:p>
          <a:p>
            <a:r>
              <a:rPr lang="en-US" dirty="0" smtClean="0"/>
              <a:t>IRD is subject to estate tax and income tax.</a:t>
            </a:r>
          </a:p>
          <a:p>
            <a:endParaRPr lang="en-US" dirty="0" smtClean="0"/>
          </a:p>
          <a:p>
            <a:r>
              <a:rPr lang="en-US" dirty="0" smtClean="0"/>
              <a:t>An income tax deduction for the estate tax paid on the IRD is allowed (§</a:t>
            </a:r>
            <a:r>
              <a:rPr lang="en-US" dirty="0"/>
              <a:t>691(c</a:t>
            </a:r>
            <a:r>
              <a:rPr lang="en-US" dirty="0" smtClean="0"/>
              <a:t>)) </a:t>
            </a:r>
          </a:p>
          <a:p>
            <a:endParaRPr lang="en-US" dirty="0" smtClean="0"/>
          </a:p>
          <a:p>
            <a:r>
              <a:rPr lang="en-US" dirty="0" smtClean="0"/>
              <a:t>The IRD deduction is a miscellaneous itemized deduction </a:t>
            </a:r>
            <a:r>
              <a:rPr lang="en-US" b="1" u="sng" dirty="0" smtClean="0"/>
              <a:t>not</a:t>
            </a:r>
            <a:r>
              <a:rPr lang="en-US" dirty="0" smtClean="0"/>
              <a:t> subject to the 2% AGI limitation.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S-Corp Trust - Fiduciary Accounting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S-Corp trust 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 to pay debts of decedent, administration expenses and estate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tax</a:t>
            </a:r>
          </a:p>
          <a:p>
            <a:endParaRPr lang="en-US" dirty="0" smtClean="0"/>
          </a:p>
          <a:p>
            <a:r>
              <a:rPr lang="en-US" dirty="0" smtClean="0"/>
              <a:t>S Corp Trust </a:t>
            </a:r>
            <a:r>
              <a:rPr lang="en-US" dirty="0"/>
              <a:t>lacks liquidity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/>
              <a:t>S-Corp distributions are </a:t>
            </a:r>
            <a:r>
              <a:rPr lang="en-US" b="1" dirty="0" smtClean="0"/>
              <a:t>income</a:t>
            </a:r>
            <a:r>
              <a:rPr lang="en-US" dirty="0" smtClean="0"/>
              <a:t> (Fla. Stat §738.401(2))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Estate, inheritance and other transfer taxes are disbursements from </a:t>
            </a:r>
            <a:r>
              <a:rPr lang="en-US" b="1" dirty="0" smtClean="0"/>
              <a:t>principal</a:t>
            </a:r>
            <a:r>
              <a:rPr lang="en-US" dirty="0" smtClean="0"/>
              <a:t> (Fla. Stat. 738.702(f)) </a:t>
            </a:r>
          </a:p>
          <a:p>
            <a:endParaRPr lang="en-US" dirty="0"/>
          </a:p>
          <a:p>
            <a:r>
              <a:rPr lang="en-US" dirty="0" smtClean="0"/>
              <a:t>What to do? Fla. Stat</a:t>
            </a:r>
            <a:r>
              <a:rPr lang="en-US" dirty="0"/>
              <a:t>. § </a:t>
            </a:r>
            <a:r>
              <a:rPr lang="en-US" dirty="0" smtClean="0"/>
              <a:t>738.704?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Estate &amp;</a:t>
            </a:r>
            <a:r>
              <a:rPr lang="en-US" dirty="0" smtClean="0"/>
              <a:t> </a:t>
            </a:r>
            <a:r>
              <a:rPr lang="en-US" dirty="0"/>
              <a:t>Trust Principal</a:t>
            </a:r>
          </a:p>
          <a:p>
            <a:pPr marL="0" indent="0">
              <a:buNone/>
            </a:pPr>
            <a:r>
              <a:rPr lang="en-US" dirty="0"/>
              <a:t>Kaufman Rossin</a:t>
            </a:r>
          </a:p>
          <a:p>
            <a:pPr marL="0" indent="0">
              <a:buNone/>
            </a:pPr>
            <a:r>
              <a:rPr lang="en-US" dirty="0"/>
              <a:t>305.857.6706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janzivino@kaufmanrossin.com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Estate &amp; Trust Manager</a:t>
            </a:r>
          </a:p>
          <a:p>
            <a:r>
              <a:rPr lang="en-US" dirty="0" smtClean="0"/>
              <a:t>Kaufman Rossin</a:t>
            </a:r>
          </a:p>
          <a:p>
            <a:r>
              <a:rPr lang="en-US" dirty="0" smtClean="0"/>
              <a:t>305.646.6101</a:t>
            </a:r>
          </a:p>
          <a:p>
            <a:r>
              <a:rPr lang="en-US" dirty="0" smtClean="0">
                <a:hlinkClick r:id="rId3"/>
              </a:rPr>
              <a:t>cbendana@kaufmanrossin.com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smtClean="0"/>
              <a:t>R. Anzivino</a:t>
            </a:r>
            <a:r>
              <a:rPr lang="en-US" dirty="0" smtClean="0"/>
              <a:t>, CPA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Claudia Bendana, CPA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" b="1282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" b="128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Facts: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1676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Date of death: April, 2013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Decedent was survived by five adult children 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Decedent created several revocable trusts during life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S-Corp revocable trust required to pay debts of decedent, administration expenses and estate tax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orbe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01900"/>
              </p:ext>
            </p:extLst>
          </p:nvPr>
        </p:nvGraphicFramePr>
        <p:xfrm>
          <a:off x="1219200" y="3124200"/>
          <a:ext cx="5715000" cy="3008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3800"/>
                <a:gridCol w="1981200"/>
              </a:tblGrid>
              <a:tr h="21488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DOD Value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1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2,000,000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1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Closely held </a:t>
                      </a:r>
                      <a:r>
                        <a:rPr lang="en-US" sz="1600" u="none" strike="noStrike" dirty="0" smtClean="0">
                          <a:effectLst/>
                        </a:rPr>
                        <a:t>S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Corp stock – 12/31 year end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  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156,000,000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1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Marketable Securities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36,000,000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1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Annuities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7,000,000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1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Miscellaneous  &amp;  tangible personal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property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10,000,000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1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Estate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                211,000,000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Section 2053 and 2054 deductions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(3,000,000)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27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Adjusted gross estate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208,000,000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Section 6166: Extension of </a:t>
            </a:r>
            <a:br>
              <a:rPr lang="en-US" dirty="0" smtClean="0"/>
            </a:br>
            <a:r>
              <a:rPr lang="en-US" dirty="0" smtClean="0"/>
              <a:t>Time to Pay Estate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qualify, the aggregate value of the decedent’s ownership interests in each closely held business of 20% or more must exceed 35% of the adjusted gross estate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estate tax attributable to the value of the closely held business interests may be </a:t>
            </a:r>
            <a:r>
              <a:rPr lang="en-US" dirty="0"/>
              <a:t>deferred </a:t>
            </a:r>
            <a:r>
              <a:rPr lang="en-US" dirty="0" smtClean="0"/>
              <a:t>for five </a:t>
            </a:r>
            <a:r>
              <a:rPr lang="en-US" dirty="0"/>
              <a:t>(5) </a:t>
            </a:r>
            <a:r>
              <a:rPr lang="en-US" dirty="0" smtClean="0"/>
              <a:t>years (interest only) and ten </a:t>
            </a:r>
            <a:r>
              <a:rPr lang="en-US" dirty="0"/>
              <a:t>(10) </a:t>
            </a:r>
            <a:r>
              <a:rPr lang="en-US" dirty="0" smtClean="0"/>
              <a:t>years (principal </a:t>
            </a:r>
            <a:r>
              <a:rPr lang="en-US" dirty="0"/>
              <a:t>and </a:t>
            </a:r>
            <a:r>
              <a:rPr lang="en-US" dirty="0" smtClean="0"/>
              <a:t>interest)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estate qualifies because about 75% </a:t>
            </a:r>
            <a:r>
              <a:rPr lang="en-US" dirty="0"/>
              <a:t>of the </a:t>
            </a:r>
            <a:r>
              <a:rPr lang="en-US" dirty="0" smtClean="0"/>
              <a:t>decedent’s adjusted gross </a:t>
            </a:r>
            <a:r>
              <a:rPr lang="en-US" dirty="0"/>
              <a:t>estate is comprised of closely-held business </a:t>
            </a:r>
            <a:r>
              <a:rPr lang="en-US" dirty="0" smtClean="0"/>
              <a:t>interests.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$62 million of the $83 million estate tax due qualifies </a:t>
            </a:r>
            <a:r>
              <a:rPr lang="en-US" dirty="0"/>
              <a:t>for </a:t>
            </a:r>
            <a:r>
              <a:rPr lang="en-US" dirty="0" smtClean="0"/>
              <a:t>deferral.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Trust as S Corp Shareholder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estate</a:t>
            </a:r>
            <a:r>
              <a:rPr lang="en-US" dirty="0" smtClean="0"/>
              <a:t> of a deceased shareholder is a permitted shareholder of an S corporation (IRC </a:t>
            </a:r>
            <a:r>
              <a:rPr lang="en-US" dirty="0"/>
              <a:t>§ 1361(b</a:t>
            </a:r>
            <a:r>
              <a:rPr lang="en-US" dirty="0" smtClean="0"/>
              <a:t>)(1)(B)).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t</a:t>
            </a:r>
            <a:r>
              <a:rPr lang="en-US" b="1" dirty="0" smtClean="0"/>
              <a:t>rust</a:t>
            </a:r>
            <a:r>
              <a:rPr lang="en-US" dirty="0" smtClean="0"/>
              <a:t> is generally not a permitted S corporation shareholder. Certain trusts may be S Corp shareholders for a period </a:t>
            </a:r>
            <a:r>
              <a:rPr lang="en-US" dirty="0"/>
              <a:t>of </a:t>
            </a:r>
            <a:r>
              <a:rPr lang="en-US" dirty="0" smtClean="0"/>
              <a:t>time. (IRC § 1361(c</a:t>
            </a:r>
            <a:r>
              <a:rPr lang="en-US" dirty="0"/>
              <a:t>)(2</a:t>
            </a:r>
            <a:r>
              <a:rPr lang="en-US" dirty="0" smtClean="0"/>
              <a:t>))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“qualified revocable trust” </a:t>
            </a:r>
            <a:r>
              <a:rPr lang="en-US" dirty="0" smtClean="0"/>
              <a:t>joining an estate income tax return through a §645 election is a permitted S-</a:t>
            </a:r>
            <a:r>
              <a:rPr lang="en-US" dirty="0" err="1" smtClean="0"/>
              <a:t>corp</a:t>
            </a:r>
            <a:r>
              <a:rPr lang="en-US" dirty="0" smtClean="0"/>
              <a:t> shareholder as long as a §645 election is in place.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Section 645 Election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257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 smtClean="0"/>
          </a:p>
          <a:p>
            <a:pPr lvl="1">
              <a:buFontTx/>
              <a:buChar char="-"/>
            </a:pPr>
            <a:r>
              <a:rPr lang="en-US" dirty="0"/>
              <a:t>A </a:t>
            </a:r>
            <a:r>
              <a:rPr lang="en-US" b="1" dirty="0"/>
              <a:t>“qualified revocable trust” </a:t>
            </a:r>
            <a:r>
              <a:rPr lang="en-US" dirty="0"/>
              <a:t>is any trust (or portion thereof) that on the date of death of the decedent was treated as owned by the decedent under IRC </a:t>
            </a:r>
            <a:r>
              <a:rPr lang="en-US" dirty="0" smtClean="0"/>
              <a:t>Section </a:t>
            </a:r>
            <a:r>
              <a:rPr lang="en-US" dirty="0"/>
              <a:t>676 – Power to Revoke.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Section 645 election allows a </a:t>
            </a:r>
            <a:r>
              <a:rPr lang="en-US" b="1" dirty="0" smtClean="0"/>
              <a:t>“qualified revocable trust” </a:t>
            </a:r>
            <a:r>
              <a:rPr lang="en-US" dirty="0"/>
              <a:t>to file a combined Form 1041 with </a:t>
            </a:r>
            <a:r>
              <a:rPr lang="en-US" dirty="0" smtClean="0"/>
              <a:t>the estate. Benefits of the election include:</a:t>
            </a:r>
            <a:endParaRPr lang="en-US" dirty="0"/>
          </a:p>
          <a:p>
            <a:pPr marL="457200" lvl="1" indent="0">
              <a:buNone/>
            </a:pPr>
            <a:endParaRPr lang="en-US" sz="1600" dirty="0" smtClean="0"/>
          </a:p>
          <a:p>
            <a:pPr lvl="2"/>
            <a:r>
              <a:rPr lang="en-US" sz="1800" dirty="0"/>
              <a:t>Income tax deferral by using fiscal year end </a:t>
            </a:r>
          </a:p>
          <a:p>
            <a:pPr lvl="2"/>
            <a:r>
              <a:rPr lang="en-US" sz="1800" dirty="0"/>
              <a:t>Combined income and deductions</a:t>
            </a:r>
          </a:p>
          <a:p>
            <a:pPr lvl="2"/>
            <a:r>
              <a:rPr lang="en-US" sz="1800" dirty="0"/>
              <a:t>Delay making ESBT/QSST elections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2000" u="sng" dirty="0">
              <a:latin typeface="Corbel" pitchFamily="34" charset="0"/>
            </a:endParaRPr>
          </a:p>
          <a:p>
            <a:pPr marL="457200" lvl="1" indent="0">
              <a:buNone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Section 645 Election Period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257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Election applies from date of death to the “applicable date”, which is the </a:t>
            </a:r>
            <a:r>
              <a:rPr lang="en-US" u="sng" dirty="0" smtClean="0"/>
              <a:t>later</a:t>
            </a:r>
            <a:r>
              <a:rPr lang="en-US" dirty="0" smtClean="0"/>
              <a:t> of the following: </a:t>
            </a:r>
          </a:p>
          <a:p>
            <a:pPr lvl="2"/>
            <a:endParaRPr lang="en-US" dirty="0" smtClean="0"/>
          </a:p>
          <a:p>
            <a:pPr lvl="2"/>
            <a:r>
              <a:rPr lang="en-US" sz="1800" dirty="0" smtClean="0"/>
              <a:t>two years from date of death </a:t>
            </a:r>
            <a:r>
              <a:rPr lang="en-US" sz="1800" b="1" u="sng" dirty="0" smtClean="0"/>
              <a:t>or</a:t>
            </a:r>
            <a:r>
              <a:rPr lang="en-US" sz="1800" dirty="0" smtClean="0"/>
              <a:t> </a:t>
            </a:r>
          </a:p>
          <a:p>
            <a:pPr lvl="2"/>
            <a:r>
              <a:rPr lang="en-US" sz="1800" dirty="0" smtClean="0"/>
              <a:t>six (6) months after the date of the </a:t>
            </a:r>
            <a:r>
              <a:rPr lang="en-US" sz="1800" u="sng" dirty="0" smtClean="0"/>
              <a:t>final determination</a:t>
            </a:r>
            <a:r>
              <a:rPr lang="en-US" sz="1800" dirty="0" smtClean="0"/>
              <a:t> of the estate tax liability, even though payment may be deferred under §6166.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the §645 election terminates and if the S Corp stock will continue to be owned by the trust, ESBT or QSST elections need to be made.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2000" u="sng" dirty="0">
              <a:latin typeface="Corbel" pitchFamily="34" charset="0"/>
            </a:endParaRPr>
          </a:p>
          <a:p>
            <a:pPr marL="457200" lvl="1" indent="0">
              <a:buNone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4413" y="274638"/>
            <a:ext cx="8129587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Section 645 Combined Form 1041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0" y="1490859"/>
            <a:ext cx="1981200" cy="2370173"/>
          </a:xfrm>
          <a:prstGeom prst="roundRect">
            <a:avLst/>
          </a:prstGeom>
          <a:solidFill>
            <a:srgbClr val="629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Estate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5200" y="1490859"/>
            <a:ext cx="1905000" cy="2370173"/>
          </a:xfrm>
          <a:prstGeom prst="roundRect">
            <a:avLst/>
          </a:prstGeom>
          <a:solidFill>
            <a:srgbClr val="629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Revocable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Trust #1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84800" y="1472944"/>
            <a:ext cx="1964915" cy="2388088"/>
          </a:xfrm>
          <a:prstGeom prst="roundRect">
            <a:avLst/>
          </a:prstGeom>
          <a:solidFill>
            <a:srgbClr val="629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S-Corp Revocable Trust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0343" y="3861032"/>
            <a:ext cx="6694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Chose fiscal year-end 11/30; S-Corp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K-1 for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12/31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not reported until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following  tax reporting period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Eleven (11)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month deferral of $10,000,000 of income tax on $25,000,000 business income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Estate and revocable trust income and expenses are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combined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What about distributable net income (DNI)?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</p:spPr>
        <p:txBody>
          <a:bodyPr/>
          <a:lstStyle/>
          <a:p>
            <a:fld id="{F45ECAD5-5118-403C-887B-DD74DC3C60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§ 663(c) - Separate share rule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separate share exists if the </a:t>
            </a:r>
            <a:r>
              <a:rPr lang="en-US" u="sng" dirty="0"/>
              <a:t>economic </a:t>
            </a:r>
            <a:r>
              <a:rPr lang="en-US" u="sng" dirty="0" smtClean="0"/>
              <a:t>interests</a:t>
            </a:r>
            <a:r>
              <a:rPr lang="en-US" dirty="0" smtClean="0"/>
              <a:t> of </a:t>
            </a:r>
            <a:r>
              <a:rPr lang="en-US" dirty="0"/>
              <a:t>the beneficiary or class of beneficiaries neither affect nor are affected by the economic interests accruing to another beneficiary or class of </a:t>
            </a:r>
            <a:r>
              <a:rPr lang="en-US" dirty="0" smtClean="0"/>
              <a:t>beneficiaries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Reg</a:t>
            </a:r>
            <a:r>
              <a:rPr lang="en-US" dirty="0" smtClean="0"/>
              <a:t> </a:t>
            </a:r>
            <a:r>
              <a:rPr lang="en-US" dirty="0"/>
              <a:t>1.663(c)-</a:t>
            </a:r>
            <a:r>
              <a:rPr lang="en-US" dirty="0" smtClean="0"/>
              <a:t>4)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share may be considered as separate even though more than one beneficiary has an interest in </a:t>
            </a:r>
            <a:r>
              <a:rPr lang="en-US" dirty="0" smtClean="0"/>
              <a:t>it.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same person may be a beneficiary of more than one separate share.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An estate and qualified revocable trusts for which an election is made under §645 are always a separate shares for purposes of allocating </a:t>
            </a:r>
            <a:r>
              <a:rPr lang="en-US" dirty="0" smtClean="0"/>
              <a:t>DNI and </a:t>
            </a:r>
            <a:r>
              <a:rPr lang="en-US" dirty="0"/>
              <a:t>those shares may contain two or more separate shares.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Specific Bequests in Trust – Separate shares?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16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A beneficiary’s interest in a specific bequest in trust is a separate economic interest, thus a separate share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Florida Statute </a:t>
            </a:r>
            <a:r>
              <a:rPr lang="en-US" dirty="0"/>
              <a:t>738.202 states that each beneficiary described in 738.201(4) is entitled to receive a portion of the </a:t>
            </a:r>
            <a:r>
              <a:rPr lang="en-US" dirty="0" smtClean="0"/>
              <a:t>net fiduciary accounting </a:t>
            </a:r>
            <a:r>
              <a:rPr lang="en-US" dirty="0"/>
              <a:t>income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Florida </a:t>
            </a:r>
            <a:r>
              <a:rPr lang="en-US" sz="1800" dirty="0"/>
              <a:t>Statutes 738.201(4</a:t>
            </a:r>
            <a:r>
              <a:rPr lang="en-US" sz="1800" dirty="0" smtClean="0"/>
              <a:t>) states that the fiduciary </a:t>
            </a:r>
            <a:r>
              <a:rPr lang="en-US" sz="1800" dirty="0"/>
              <a:t>shall distribute the </a:t>
            </a:r>
            <a:r>
              <a:rPr lang="en-US" sz="1800" dirty="0" smtClean="0"/>
              <a:t>net fiduciary accounting </a:t>
            </a:r>
            <a:r>
              <a:rPr lang="en-US" sz="1800" dirty="0"/>
              <a:t>income </a:t>
            </a:r>
            <a:r>
              <a:rPr lang="en-US" sz="1800" dirty="0" smtClean="0"/>
              <a:t>… to </a:t>
            </a:r>
            <a:r>
              <a:rPr lang="en-US" sz="1800" dirty="0"/>
              <a:t>all other beneficiaries, </a:t>
            </a:r>
            <a:r>
              <a:rPr lang="en-US" sz="1800" u="sng" dirty="0"/>
              <a:t>including a beneficiary who receives a pecuniary amount in </a:t>
            </a:r>
            <a:r>
              <a:rPr lang="en-US" sz="1800" u="sng" dirty="0" smtClean="0"/>
              <a:t>trust 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dirty="0"/>
              <a:t>Each </a:t>
            </a:r>
            <a:r>
              <a:rPr lang="en-US" sz="1800" dirty="0" smtClean="0"/>
              <a:t>beneficiary’s share of fiduciary accounting income is equal </a:t>
            </a:r>
            <a:r>
              <a:rPr lang="en-US" sz="1800" dirty="0"/>
              <a:t>to the beneficiary’s </a:t>
            </a:r>
            <a:r>
              <a:rPr lang="en-US" sz="1800" dirty="0" smtClean="0"/>
              <a:t>share of undistributed </a:t>
            </a:r>
            <a:r>
              <a:rPr lang="en-US" sz="1800" dirty="0"/>
              <a:t>principal </a:t>
            </a:r>
            <a:r>
              <a:rPr lang="en-US" sz="1800" dirty="0" smtClean="0"/>
              <a:t>assets on date of distribution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b="1" dirty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CAD5-5118-403C-887B-DD74DC3C60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LA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CLAT Presentation</Template>
  <TotalTime>2347</TotalTime>
  <Words>1352</Words>
  <Application>Microsoft Office PowerPoint</Application>
  <PresentationFormat>On-screen Show (4:3)</PresentationFormat>
  <Paragraphs>230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CLAT Presentation</vt:lpstr>
      <vt:lpstr>Case Study of a Complex Fiduciary Income Tax Return Form 1041</vt:lpstr>
      <vt:lpstr>Facts:</vt:lpstr>
      <vt:lpstr>Section 6166: Extension of  Time to Pay Estate Tax</vt:lpstr>
      <vt:lpstr>Trust as S Corp Shareholder</vt:lpstr>
      <vt:lpstr>Section 645 Election </vt:lpstr>
      <vt:lpstr>Section 645 Election Period </vt:lpstr>
      <vt:lpstr>Section 645 Combined Form 1041 </vt:lpstr>
      <vt:lpstr>§ 663(c) - Separate share rule </vt:lpstr>
      <vt:lpstr>Specific Bequests in Trust – Separate shares?</vt:lpstr>
      <vt:lpstr>Separate Shares</vt:lpstr>
      <vt:lpstr>Fiduciary Accounting Income and Distributable Net Income Flow – Year 1</vt:lpstr>
      <vt:lpstr>Allocation of Fiduciary Accounting Income to Specific Devisees in Trust - Year 1</vt:lpstr>
      <vt:lpstr>Fiduciary Accounting Income and Distributable Net Income Flow – Year 2</vt:lpstr>
      <vt:lpstr>Material Participation and Net Investment Income Tax </vt:lpstr>
      <vt:lpstr>§691 Income in Respect of Decedent </vt:lpstr>
      <vt:lpstr>S-Corp Trust - Fiduciary Accounting Issues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Charitable Lead Annuity Trust</dc:title>
  <dc:creator>Alexandra Ferradas</dc:creator>
  <cp:lastModifiedBy>John R. Anzivino</cp:lastModifiedBy>
  <cp:revision>228</cp:revision>
  <cp:lastPrinted>2015-11-17T21:38:47Z</cp:lastPrinted>
  <dcterms:created xsi:type="dcterms:W3CDTF">2015-10-14T18:38:27Z</dcterms:created>
  <dcterms:modified xsi:type="dcterms:W3CDTF">2015-11-17T22:31:20Z</dcterms:modified>
</cp:coreProperties>
</file>